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10287000" cx="18288000"/>
  <p:notesSz cx="6858000" cy="9144000"/>
  <p:embeddedFontLst>
    <p:embeddedFont>
      <p:font typeface="Montserrat"/>
      <p:regular r:id="rId26"/>
      <p:bold r:id="rId27"/>
      <p:italic r:id="rId28"/>
      <p:boldItalic r:id="rId29"/>
    </p:embeddedFont>
    <p:embeddedFont>
      <p:font typeface="Open Sans ExtraBold"/>
      <p:bold r:id="rId30"/>
      <p:boldItalic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6" roundtripDataSignature="AMtx7mgom9hzeWU2kAerNRpcFkF4OKhH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slide" Target="slides/slide20.xml"/><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ExtraBold-boldItalic.fntdata"/><Relationship Id="rId30" Type="http://schemas.openxmlformats.org/officeDocument/2006/relationships/font" Target="fonts/OpenSansExtraBold-bold.fntdata"/><Relationship Id="rId11" Type="http://schemas.openxmlformats.org/officeDocument/2006/relationships/slide" Target="slides/slide6.xml"/><Relationship Id="rId33" Type="http://schemas.openxmlformats.org/officeDocument/2006/relationships/font" Target="fonts/OpenSans-bold.fntdata"/><Relationship Id="rId10" Type="http://schemas.openxmlformats.org/officeDocument/2006/relationships/slide" Target="slides/slide5.xml"/><Relationship Id="rId32" Type="http://schemas.openxmlformats.org/officeDocument/2006/relationships/font" Target="fonts/OpenSans-regular.fntdata"/><Relationship Id="rId13" Type="http://schemas.openxmlformats.org/officeDocument/2006/relationships/slide" Target="slides/slide8.xml"/><Relationship Id="rId35" Type="http://schemas.openxmlformats.org/officeDocument/2006/relationships/font" Target="fonts/OpenSans-boldItalic.fntdata"/><Relationship Id="rId12" Type="http://schemas.openxmlformats.org/officeDocument/2006/relationships/slide" Target="slides/slide7.xml"/><Relationship Id="rId34" Type="http://schemas.openxmlformats.org/officeDocument/2006/relationships/font" Target="fonts/OpenSans-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jpg>
</file>

<file path=ppt/media/image38.png>
</file>

<file path=ppt/media/image4.png>
</file>

<file path=ppt/media/image40.png>
</file>

<file path=ppt/media/image41.jpg>
</file>

<file path=ppt/media/image42.png>
</file>

<file path=ppt/media/image43.png>
</file>

<file path=ppt/media/image4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5d07f1e3d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g35d07f1e3d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0" name="Google Shape;24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2" name="Google Shape;25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1" name="Google Shape;28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9" name="Google Shape;28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7" name="Google Shape;30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6" name="Google Shape;32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8" name="Google Shape;35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5d07f1e3da_0_1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3" name="Google Shape;373;g35d07f1e3da_0_1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35d07f1e3da_0_1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4" name="Google Shape;384;g35d07f1e3da_0_1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5d07f1e3da_0_1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4" name="Google Shape;394;g35d07f1e3da_0_1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5d07f1e3da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5" name="Google Shape;95;g35d07f1e3da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04" name="Google Shape;404;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5d07f1e3da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5" name="Google Shape;105;g35d07f1e3da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5d07f1e3da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7" name="Google Shape;117;g35d07f1e3da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2" name="Google Shape;13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4" name="Google Shape;14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7" name="Google Shape;15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7" name="Google Shape;17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0" name="Google Shape;23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0" name="Google Shape;30;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6" name="Google Shape;36;p1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7" name="Google Shape;37;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2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2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2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2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3"/>
          <p:cNvSpPr/>
          <p:nvPr>
            <p:ph idx="2" type="pic"/>
          </p:nvPr>
        </p:nvSpPr>
        <p:spPr>
          <a:xfrm>
            <a:off x="1792288" y="612775"/>
            <a:ext cx="5486400" cy="4114800"/>
          </a:xfrm>
          <a:prstGeom prst="rect">
            <a:avLst/>
          </a:prstGeom>
          <a:noFill/>
          <a:ln>
            <a:noFill/>
          </a:ln>
        </p:spPr>
      </p:sp>
      <p:sp>
        <p:nvSpPr>
          <p:cNvPr id="64" name="Google Shape;64;p2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7.png"/><Relationship Id="rId4" Type="http://schemas.openxmlformats.org/officeDocument/2006/relationships/image" Target="../media/image25.png"/><Relationship Id="rId5" Type="http://schemas.openxmlformats.org/officeDocument/2006/relationships/image" Target="../media/image24.png"/><Relationship Id="rId6"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9.jpg"/><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0.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4.jpg"/><Relationship Id="rId6" Type="http://schemas.openxmlformats.org/officeDocument/2006/relationships/image" Target="../media/image3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7.jpg"/><Relationship Id="rId4" Type="http://schemas.openxmlformats.org/officeDocument/2006/relationships/image" Target="../media/image36.png"/><Relationship Id="rId5" Type="http://schemas.openxmlformats.org/officeDocument/2006/relationships/image" Target="../media/image38.png"/><Relationship Id="rId6" Type="http://schemas.openxmlformats.org/officeDocument/2006/relationships/image" Target="../media/image4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jpg"/><Relationship Id="rId4" Type="http://schemas.openxmlformats.org/officeDocument/2006/relationships/image" Target="../media/image42.png"/><Relationship Id="rId5" Type="http://schemas.openxmlformats.org/officeDocument/2006/relationships/image" Target="../media/image43.png"/><Relationship Id="rId6"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9.png"/><Relationship Id="rId5" Type="http://schemas.openxmlformats.org/officeDocument/2006/relationships/image" Target="../media/image23.png"/><Relationship Id="rId6"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83" name="Shape 83"/>
        <p:cNvGrpSpPr/>
        <p:nvPr/>
      </p:nvGrpSpPr>
      <p:grpSpPr>
        <a:xfrm>
          <a:off x="0" y="0"/>
          <a:ext cx="0" cy="0"/>
          <a:chOff x="0" y="0"/>
          <a:chExt cx="0" cy="0"/>
        </a:xfrm>
      </p:grpSpPr>
      <p:sp>
        <p:nvSpPr>
          <p:cNvPr id="84" name="Google Shape;84;g35d07f1e3da_0_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85" name="Google Shape;85;g35d07f1e3da_0_0"/>
          <p:cNvSpPr/>
          <p:nvPr/>
        </p:nvSpPr>
        <p:spPr>
          <a:xfrm rot="1574698">
            <a:off x="13952973" y="5983878"/>
            <a:ext cx="5913343" cy="5868994"/>
          </a:xfrm>
          <a:custGeom>
            <a:rect b="b" l="l" r="r" t="t"/>
            <a:pathLst>
              <a:path extrusionOk="0" h="5865146" w="5909466">
                <a:moveTo>
                  <a:pt x="0" y="0"/>
                </a:moveTo>
                <a:lnTo>
                  <a:pt x="5909467" y="0"/>
                </a:lnTo>
                <a:lnTo>
                  <a:pt x="5909467" y="5865146"/>
                </a:lnTo>
                <a:lnTo>
                  <a:pt x="0" y="5865146"/>
                </a:lnTo>
                <a:lnTo>
                  <a:pt x="0" y="0"/>
                </a:lnTo>
                <a:close/>
              </a:path>
            </a:pathLst>
          </a:custGeom>
          <a:blipFill rotWithShape="1">
            <a:blip r:embed="rId4">
              <a:alphaModFix/>
            </a:blip>
            <a:stretch>
              <a:fillRect b="0" l="0" r="0" t="0"/>
            </a:stretch>
          </a:blipFill>
          <a:ln>
            <a:noFill/>
          </a:ln>
        </p:spPr>
      </p:sp>
      <p:sp>
        <p:nvSpPr>
          <p:cNvPr id="86" name="Google Shape;86;g35d07f1e3da_0_0"/>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
        <p:nvSpPr>
          <p:cNvPr id="87" name="Google Shape;87;g35d07f1e3da_0_0"/>
          <p:cNvSpPr/>
          <p:nvPr/>
        </p:nvSpPr>
        <p:spPr>
          <a:xfrm>
            <a:off x="14405107" y="0"/>
            <a:ext cx="3898945" cy="1161388"/>
          </a:xfrm>
          <a:custGeom>
            <a:rect b="b" l="l" r="r" t="t"/>
            <a:pathLst>
              <a:path extrusionOk="0" h="1161388" w="3898945">
                <a:moveTo>
                  <a:pt x="0" y="0"/>
                </a:moveTo>
                <a:lnTo>
                  <a:pt x="3898945" y="0"/>
                </a:lnTo>
                <a:lnTo>
                  <a:pt x="3898945" y="1161388"/>
                </a:lnTo>
                <a:lnTo>
                  <a:pt x="0" y="1161388"/>
                </a:lnTo>
                <a:lnTo>
                  <a:pt x="0" y="0"/>
                </a:lnTo>
                <a:close/>
              </a:path>
            </a:pathLst>
          </a:custGeom>
          <a:blipFill rotWithShape="1">
            <a:blip r:embed="rId5">
              <a:alphaModFix/>
            </a:blip>
            <a:stretch>
              <a:fillRect b="0" l="0" r="0" t="0"/>
            </a:stretch>
          </a:blipFill>
          <a:ln>
            <a:noFill/>
          </a:ln>
        </p:spPr>
      </p:sp>
      <p:sp>
        <p:nvSpPr>
          <p:cNvPr id="88" name="Google Shape;88;g35d07f1e3da_0_0"/>
          <p:cNvSpPr txBox="1"/>
          <p:nvPr/>
        </p:nvSpPr>
        <p:spPr>
          <a:xfrm>
            <a:off x="1028700" y="7876900"/>
            <a:ext cx="80154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g35d07f1e3da_0_0"/>
          <p:cNvSpPr txBox="1"/>
          <p:nvPr/>
        </p:nvSpPr>
        <p:spPr>
          <a:xfrm>
            <a:off x="1028700" y="8740489"/>
            <a:ext cx="6981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Escuela de Ingeniería de Ciencias Y Sistemas</a:t>
            </a:r>
            <a:endParaRPr b="0" i="0" sz="1400" u="none" cap="none" strike="noStrike">
              <a:solidFill>
                <a:srgbClr val="000000"/>
              </a:solidFill>
              <a:latin typeface="Arial"/>
              <a:ea typeface="Arial"/>
              <a:cs typeface="Arial"/>
              <a:sym typeface="Arial"/>
            </a:endParaRPr>
          </a:p>
        </p:txBody>
      </p:sp>
      <p:sp>
        <p:nvSpPr>
          <p:cNvPr id="90" name="Google Shape;90;g35d07f1e3da_0_0"/>
          <p:cNvSpPr txBox="1"/>
          <p:nvPr/>
        </p:nvSpPr>
        <p:spPr>
          <a:xfrm>
            <a:off x="1028700" y="9165288"/>
            <a:ext cx="3525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Facultad de Ingeniería</a:t>
            </a:r>
            <a:endParaRPr b="0" i="0" sz="1400" u="none" cap="none" strike="noStrike">
              <a:solidFill>
                <a:srgbClr val="000000"/>
              </a:solidFill>
              <a:latin typeface="Arial"/>
              <a:ea typeface="Arial"/>
              <a:cs typeface="Arial"/>
              <a:sym typeface="Arial"/>
            </a:endParaRPr>
          </a:p>
        </p:txBody>
      </p:sp>
      <p:sp>
        <p:nvSpPr>
          <p:cNvPr id="91" name="Google Shape;91;g35d07f1e3da_0_0"/>
          <p:cNvSpPr txBox="1"/>
          <p:nvPr/>
        </p:nvSpPr>
        <p:spPr>
          <a:xfrm>
            <a:off x="1028700" y="9585325"/>
            <a:ext cx="64080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Universidad de San Carlos de Guatemala</a:t>
            </a:r>
            <a:endParaRPr b="0" i="0" sz="1400" u="none" cap="none" strike="noStrike">
              <a:solidFill>
                <a:srgbClr val="000000"/>
              </a:solidFill>
              <a:latin typeface="Arial"/>
              <a:ea typeface="Arial"/>
              <a:cs typeface="Arial"/>
              <a:sym typeface="Arial"/>
            </a:endParaRPr>
          </a:p>
        </p:txBody>
      </p:sp>
      <p:sp>
        <p:nvSpPr>
          <p:cNvPr id="92" name="Google Shape;92;g35d07f1e3da_0_0"/>
          <p:cNvSpPr txBox="1"/>
          <p:nvPr/>
        </p:nvSpPr>
        <p:spPr>
          <a:xfrm>
            <a:off x="1667825" y="3226200"/>
            <a:ext cx="15099600" cy="3834600"/>
          </a:xfrm>
          <a:prstGeom prst="rect">
            <a:avLst/>
          </a:prstGeom>
          <a:noFill/>
          <a:ln>
            <a:noFill/>
          </a:ln>
        </p:spPr>
        <p:txBody>
          <a:bodyPr anchorCtr="0" anchor="t" bIns="0" lIns="0" spcFirstLastPara="1" rIns="0" wrap="square" tIns="0">
            <a:spAutoFit/>
          </a:bodyPr>
          <a:lstStyle/>
          <a:p>
            <a:pPr indent="-317500" lvl="0" marL="457200" marR="0" rtl="0" algn="ctr">
              <a:lnSpc>
                <a:spcPct val="107021"/>
              </a:lnSpc>
              <a:spcBef>
                <a:spcPts val="0"/>
              </a:spcBef>
              <a:spcAft>
                <a:spcPts val="0"/>
              </a:spcAft>
              <a:buClr>
                <a:srgbClr val="000000"/>
              </a:buClr>
              <a:buSzPts val="1400"/>
              <a:buFont typeface="Arial"/>
              <a:buAutoNum type="arabicPeriod"/>
            </a:pPr>
            <a:r>
              <a:rPr b="0" i="0" lang="en-US" sz="7933" u="none" cap="none" strike="noStrike">
                <a:solidFill>
                  <a:srgbClr val="FFFFFF"/>
                </a:solidFill>
                <a:latin typeface="Arial"/>
                <a:ea typeface="Arial"/>
                <a:cs typeface="Arial"/>
                <a:sym typeface="Arial"/>
              </a:rPr>
              <a:t>UNIDAD 4:</a:t>
            </a:r>
            <a:br>
              <a:rPr b="0" i="0" lang="en-US" sz="7933" u="none" cap="none" strike="noStrike">
                <a:solidFill>
                  <a:srgbClr val="FFFFFF"/>
                </a:solidFill>
                <a:latin typeface="Arial"/>
                <a:ea typeface="Arial"/>
                <a:cs typeface="Arial"/>
                <a:sym typeface="Arial"/>
              </a:rPr>
            </a:br>
            <a:r>
              <a:rPr b="0" i="0" lang="en-US" sz="7933" u="none" cap="none" strike="noStrike">
                <a:solidFill>
                  <a:srgbClr val="FFFFFF"/>
                </a:solidFill>
                <a:latin typeface="Arial"/>
                <a:ea typeface="Arial"/>
                <a:cs typeface="Arial"/>
                <a:sym typeface="Arial"/>
              </a:rPr>
              <a:t>SISTEMAS ESPECIALIZADOS Y DISTRIBUIDOS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41" name="Shape 241"/>
        <p:cNvGrpSpPr/>
        <p:nvPr/>
      </p:nvGrpSpPr>
      <p:grpSpPr>
        <a:xfrm>
          <a:off x="0" y="0"/>
          <a:ext cx="0" cy="0"/>
          <a:chOff x="0" y="0"/>
          <a:chExt cx="0" cy="0"/>
        </a:xfrm>
      </p:grpSpPr>
      <p:cxnSp>
        <p:nvCxnSpPr>
          <p:cNvPr id="242" name="Google Shape;242;p6"/>
          <p:cNvCxnSpPr/>
          <p:nvPr/>
        </p:nvCxnSpPr>
        <p:spPr>
          <a:xfrm rot="10800000">
            <a:off x="1028700" y="5457840"/>
            <a:ext cx="7720991" cy="0"/>
          </a:xfrm>
          <a:prstGeom prst="straightConnector1">
            <a:avLst/>
          </a:prstGeom>
          <a:noFill/>
          <a:ln cap="flat" cmpd="sng" w="9525">
            <a:solidFill>
              <a:srgbClr val="FFFFFF"/>
            </a:solidFill>
            <a:prstDash val="lgDash"/>
            <a:round/>
            <a:headEnd len="sm" w="sm" type="none"/>
            <a:tailEnd len="sm" w="sm" type="none"/>
          </a:ln>
        </p:spPr>
      </p:cxnSp>
      <p:cxnSp>
        <p:nvCxnSpPr>
          <p:cNvPr id="243" name="Google Shape;243;p6"/>
          <p:cNvCxnSpPr/>
          <p:nvPr/>
        </p:nvCxnSpPr>
        <p:spPr>
          <a:xfrm rot="10800000">
            <a:off x="1028700" y="7857787"/>
            <a:ext cx="7720991" cy="0"/>
          </a:xfrm>
          <a:prstGeom prst="straightConnector1">
            <a:avLst/>
          </a:prstGeom>
          <a:noFill/>
          <a:ln cap="flat" cmpd="sng" w="9525">
            <a:solidFill>
              <a:srgbClr val="FFFFFF"/>
            </a:solidFill>
            <a:prstDash val="lgDash"/>
            <a:round/>
            <a:headEnd len="sm" w="sm" type="none"/>
            <a:tailEnd len="sm" w="sm" type="none"/>
          </a:ln>
        </p:spPr>
      </p:cxnSp>
      <p:sp>
        <p:nvSpPr>
          <p:cNvPr id="244" name="Google Shape;244;p6"/>
          <p:cNvSpPr/>
          <p:nvPr/>
        </p:nvSpPr>
        <p:spPr>
          <a:xfrm>
            <a:off x="9593453" y="2354750"/>
            <a:ext cx="7665847" cy="5326825"/>
          </a:xfrm>
          <a:custGeom>
            <a:rect b="b" l="l" r="r" t="t"/>
            <a:pathLst>
              <a:path extrusionOk="0" h="5326825" w="7665847">
                <a:moveTo>
                  <a:pt x="0" y="0"/>
                </a:moveTo>
                <a:lnTo>
                  <a:pt x="7665847" y="0"/>
                </a:lnTo>
                <a:lnTo>
                  <a:pt x="7665847" y="5326824"/>
                </a:lnTo>
                <a:lnTo>
                  <a:pt x="0" y="5326824"/>
                </a:lnTo>
                <a:lnTo>
                  <a:pt x="0" y="0"/>
                </a:lnTo>
                <a:close/>
              </a:path>
            </a:pathLst>
          </a:custGeom>
          <a:blipFill rotWithShape="1">
            <a:blip r:embed="rId3">
              <a:alphaModFix/>
            </a:blip>
            <a:stretch>
              <a:fillRect b="-11119" l="-19364" r="-19242" t="-18536"/>
            </a:stretch>
          </a:blipFill>
          <a:ln>
            <a:noFill/>
          </a:ln>
        </p:spPr>
      </p:sp>
      <p:sp>
        <p:nvSpPr>
          <p:cNvPr id="245" name="Google Shape;245;p6"/>
          <p:cNvSpPr txBox="1"/>
          <p:nvPr/>
        </p:nvSpPr>
        <p:spPr>
          <a:xfrm>
            <a:off x="1028700" y="1470979"/>
            <a:ext cx="8115300" cy="76517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TIPOS DE HIPERVISOR</a:t>
            </a:r>
            <a:endParaRPr b="0" i="0" sz="1400" u="none" cap="none" strike="noStrike">
              <a:solidFill>
                <a:srgbClr val="000000"/>
              </a:solidFill>
              <a:latin typeface="Arial"/>
              <a:ea typeface="Arial"/>
              <a:cs typeface="Arial"/>
              <a:sym typeface="Arial"/>
            </a:endParaRPr>
          </a:p>
        </p:txBody>
      </p:sp>
      <p:sp>
        <p:nvSpPr>
          <p:cNvPr id="246" name="Google Shape;246;p6"/>
          <p:cNvSpPr txBox="1"/>
          <p:nvPr/>
        </p:nvSpPr>
        <p:spPr>
          <a:xfrm>
            <a:off x="1028700" y="3351917"/>
            <a:ext cx="7720991" cy="193103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Este tipo de hipervisor se ejecuta directamente sobre el </a:t>
            </a:r>
            <a:r>
              <a:rPr b="0" i="0" lang="en-US" sz="1700" u="none" cap="none" strike="noStrike">
                <a:solidFill>
                  <a:srgbClr val="ACFDDB"/>
                </a:solidFill>
                <a:latin typeface="Montserrat"/>
                <a:ea typeface="Montserrat"/>
                <a:cs typeface="Montserrat"/>
                <a:sym typeface="Montserrat"/>
              </a:rPr>
              <a:t>hardware físico</a:t>
            </a:r>
            <a:r>
              <a:rPr b="0" i="0" lang="en-US" sz="1700" u="none" cap="none" strike="noStrike">
                <a:solidFill>
                  <a:srgbClr val="FFFFFF"/>
                </a:solidFill>
                <a:latin typeface="Montserrat"/>
                <a:ea typeface="Montserrat"/>
                <a:cs typeface="Montserrat"/>
                <a:sym typeface="Montserrat"/>
              </a:rPr>
              <a:t>, sin necesidad de un sistema operativo subyacente. Ofrece un rendimiento cercano al del hardware real, ya que interactúa directamente con los recursos de la máquina física. Es ideal para centros de datos y entornos empresariales de alta disponibilidad. Ejemplos comunes incluyen </a:t>
            </a:r>
            <a:r>
              <a:rPr b="1" i="0" lang="en-US" sz="1700" u="none" cap="none" strike="noStrike">
                <a:solidFill>
                  <a:srgbClr val="FFFFFF"/>
                </a:solidFill>
                <a:latin typeface="Montserrat"/>
                <a:ea typeface="Montserrat"/>
                <a:cs typeface="Montserrat"/>
                <a:sym typeface="Montserrat"/>
              </a:rPr>
              <a:t>VMware ESXi</a:t>
            </a:r>
            <a:r>
              <a:rPr b="0" i="0" lang="en-US" sz="1700" u="none" cap="none" strike="noStrike">
                <a:solidFill>
                  <a:srgbClr val="FFFFFF"/>
                </a:solidFill>
                <a:latin typeface="Montserrat"/>
                <a:ea typeface="Montserrat"/>
                <a:cs typeface="Montserrat"/>
                <a:sym typeface="Montserrat"/>
              </a:rPr>
              <a:t> y </a:t>
            </a:r>
            <a:r>
              <a:rPr b="1" i="0" lang="en-US" sz="1700" u="none" cap="none" strike="noStrike">
                <a:solidFill>
                  <a:srgbClr val="FFFFFF"/>
                </a:solidFill>
                <a:latin typeface="Montserrat"/>
                <a:ea typeface="Montserrat"/>
                <a:cs typeface="Montserrat"/>
                <a:sym typeface="Montserrat"/>
              </a:rPr>
              <a:t>Microsoft Hyper-V</a:t>
            </a:r>
            <a:r>
              <a:rPr b="0" i="0" lang="en-US" sz="1700" u="none" cap="none" strike="noStrike">
                <a:solidFill>
                  <a:srgbClr val="FFFFFF"/>
                </a:solidFill>
                <a:latin typeface="Montserrat"/>
                <a:ea typeface="Montserrat"/>
                <a:cs typeface="Montserrat"/>
                <a:sym typeface="Montserrat"/>
              </a:rPr>
              <a:t>.</a:t>
            </a:r>
            <a:endParaRPr b="0" i="0" sz="1400" u="none" cap="none" strike="noStrike">
              <a:solidFill>
                <a:srgbClr val="000000"/>
              </a:solidFill>
              <a:latin typeface="Arial"/>
              <a:ea typeface="Arial"/>
              <a:cs typeface="Arial"/>
              <a:sym typeface="Arial"/>
            </a:endParaRPr>
          </a:p>
        </p:txBody>
      </p:sp>
      <p:sp>
        <p:nvSpPr>
          <p:cNvPr id="247" name="Google Shape;247;p6"/>
          <p:cNvSpPr txBox="1"/>
          <p:nvPr/>
        </p:nvSpPr>
        <p:spPr>
          <a:xfrm>
            <a:off x="1028700" y="2883099"/>
            <a:ext cx="7720991"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HIPERVISOR DE TIPO 1 (BARE-METAL):</a:t>
            </a:r>
            <a:endParaRPr b="0" i="0" sz="1400" u="none" cap="none" strike="noStrike">
              <a:solidFill>
                <a:srgbClr val="000000"/>
              </a:solidFill>
              <a:latin typeface="Arial"/>
              <a:ea typeface="Arial"/>
              <a:cs typeface="Arial"/>
              <a:sym typeface="Arial"/>
            </a:endParaRPr>
          </a:p>
        </p:txBody>
      </p:sp>
      <p:sp>
        <p:nvSpPr>
          <p:cNvPr id="248" name="Google Shape;248;p6"/>
          <p:cNvSpPr txBox="1"/>
          <p:nvPr/>
        </p:nvSpPr>
        <p:spPr>
          <a:xfrm>
            <a:off x="1028700" y="5615003"/>
            <a:ext cx="7720991"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HIPERVISOR DE TIPO 2 (HOSTED):</a:t>
            </a:r>
            <a:endParaRPr b="0" i="0" sz="1400" u="none" cap="none" strike="noStrike">
              <a:solidFill>
                <a:srgbClr val="000000"/>
              </a:solidFill>
              <a:latin typeface="Arial"/>
              <a:ea typeface="Arial"/>
              <a:cs typeface="Arial"/>
              <a:sym typeface="Arial"/>
            </a:endParaRPr>
          </a:p>
        </p:txBody>
      </p:sp>
      <p:sp>
        <p:nvSpPr>
          <p:cNvPr id="249" name="Google Shape;249;p6"/>
          <p:cNvSpPr txBox="1"/>
          <p:nvPr/>
        </p:nvSpPr>
        <p:spPr>
          <a:xfrm>
            <a:off x="1028700" y="6026765"/>
            <a:ext cx="7720991" cy="165481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se instala sobre un sistema operativo anfitrión, como si fuera una aplicación más. Debido a esta capa adicional, suele tener un rendimiento ligeramente inferior en comparación con el tipo 1, pero es más fácil de configurar y usar, lo que lo hace ideal para usuarios domésticos o </a:t>
            </a:r>
            <a:r>
              <a:rPr b="0" i="0" lang="en-US" sz="1700" u="none" cap="none" strike="noStrike">
                <a:solidFill>
                  <a:srgbClr val="ACFDDB"/>
                </a:solidFill>
                <a:latin typeface="Montserrat"/>
                <a:ea typeface="Montserrat"/>
                <a:cs typeface="Montserrat"/>
                <a:sym typeface="Montserrat"/>
              </a:rPr>
              <a:t>entornos de desarrollo</a:t>
            </a:r>
            <a:r>
              <a:rPr b="0" i="0" lang="en-US" sz="1700" u="none" cap="none" strike="noStrike">
                <a:solidFill>
                  <a:srgbClr val="FFFFFF"/>
                </a:solidFill>
                <a:latin typeface="Montserrat"/>
                <a:ea typeface="Montserrat"/>
                <a:cs typeface="Montserrat"/>
                <a:sym typeface="Montserrat"/>
              </a:rPr>
              <a:t>. Ejemplos incluyen </a:t>
            </a:r>
            <a:r>
              <a:rPr b="1" i="0" lang="en-US" sz="1700" u="none" cap="none" strike="noStrike">
                <a:solidFill>
                  <a:srgbClr val="FFFFFF"/>
                </a:solidFill>
                <a:latin typeface="Montserrat"/>
                <a:ea typeface="Montserrat"/>
                <a:cs typeface="Montserrat"/>
                <a:sym typeface="Montserrat"/>
              </a:rPr>
              <a:t>VMware Workstation</a:t>
            </a:r>
            <a:r>
              <a:rPr b="0" i="0" lang="en-US" sz="1700" u="none" cap="none" strike="noStrike">
                <a:solidFill>
                  <a:srgbClr val="FFFFFF"/>
                </a:solidFill>
                <a:latin typeface="Montserrat"/>
                <a:ea typeface="Montserrat"/>
                <a:cs typeface="Montserrat"/>
                <a:sym typeface="Montserrat"/>
              </a:rPr>
              <a:t> y </a:t>
            </a:r>
            <a:r>
              <a:rPr b="1" i="0" lang="en-US" sz="1700" u="none" cap="none" strike="noStrike">
                <a:solidFill>
                  <a:srgbClr val="FFFFFF"/>
                </a:solidFill>
                <a:latin typeface="Montserrat"/>
                <a:ea typeface="Montserrat"/>
                <a:cs typeface="Montserrat"/>
                <a:sym typeface="Montserrat"/>
              </a:rPr>
              <a:t>VirtualBox</a:t>
            </a:r>
            <a:r>
              <a:rPr b="0" i="0" lang="en-US" sz="1700" u="none" cap="none" strike="noStrike">
                <a:solidFill>
                  <a:srgbClr val="FFFFFF"/>
                </a:solidFill>
                <a:latin typeface="Montserrat"/>
                <a:ea typeface="Montserrat"/>
                <a:cs typeface="Montserrat"/>
                <a:sym typeface="Montserrat"/>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53" name="Shape 253"/>
        <p:cNvGrpSpPr/>
        <p:nvPr/>
      </p:nvGrpSpPr>
      <p:grpSpPr>
        <a:xfrm>
          <a:off x="0" y="0"/>
          <a:ext cx="0" cy="0"/>
          <a:chOff x="0" y="0"/>
          <a:chExt cx="0" cy="0"/>
        </a:xfrm>
      </p:grpSpPr>
      <p:grpSp>
        <p:nvGrpSpPr>
          <p:cNvPr id="254" name="Google Shape;254;p7"/>
          <p:cNvGrpSpPr/>
          <p:nvPr/>
        </p:nvGrpSpPr>
        <p:grpSpPr>
          <a:xfrm>
            <a:off x="1028700" y="3062836"/>
            <a:ext cx="7390943" cy="2384117"/>
            <a:chOff x="0" y="-19050"/>
            <a:chExt cx="1946586" cy="627916"/>
          </a:xfrm>
        </p:grpSpPr>
        <p:sp>
          <p:nvSpPr>
            <p:cNvPr id="255" name="Google Shape;255;p7"/>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7"/>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57" name="Google Shape;257;p7"/>
          <p:cNvGrpSpPr/>
          <p:nvPr/>
        </p:nvGrpSpPr>
        <p:grpSpPr>
          <a:xfrm>
            <a:off x="1028700" y="5850398"/>
            <a:ext cx="7390943" cy="2384117"/>
            <a:chOff x="0" y="-19050"/>
            <a:chExt cx="1946586" cy="627916"/>
          </a:xfrm>
        </p:grpSpPr>
        <p:sp>
          <p:nvSpPr>
            <p:cNvPr id="258" name="Google Shape;258;p7"/>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7"/>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60" name="Google Shape;260;p7"/>
          <p:cNvGrpSpPr/>
          <p:nvPr/>
        </p:nvGrpSpPr>
        <p:grpSpPr>
          <a:xfrm>
            <a:off x="9868357" y="3062836"/>
            <a:ext cx="7390943" cy="2384117"/>
            <a:chOff x="0" y="-19050"/>
            <a:chExt cx="1946586" cy="627916"/>
          </a:xfrm>
        </p:grpSpPr>
        <p:sp>
          <p:nvSpPr>
            <p:cNvPr id="261" name="Google Shape;261;p7"/>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7"/>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63" name="Google Shape;263;p7"/>
          <p:cNvGrpSpPr/>
          <p:nvPr/>
        </p:nvGrpSpPr>
        <p:grpSpPr>
          <a:xfrm>
            <a:off x="9868357" y="5850398"/>
            <a:ext cx="7390943" cy="2384117"/>
            <a:chOff x="0" y="-19050"/>
            <a:chExt cx="1946586" cy="627916"/>
          </a:xfrm>
        </p:grpSpPr>
        <p:sp>
          <p:nvSpPr>
            <p:cNvPr id="264" name="Google Shape;264;p7"/>
            <p:cNvSpPr/>
            <p:nvPr/>
          </p:nvSpPr>
          <p:spPr>
            <a:xfrm>
              <a:off x="0" y="0"/>
              <a:ext cx="1946586" cy="608866"/>
            </a:xfrm>
            <a:custGeom>
              <a:rect b="b" l="l" r="r" t="t"/>
              <a:pathLst>
                <a:path extrusionOk="0" h="608866" w="1946586">
                  <a:moveTo>
                    <a:pt x="52374" y="0"/>
                  </a:moveTo>
                  <a:lnTo>
                    <a:pt x="1894212" y="0"/>
                  </a:lnTo>
                  <a:cubicBezTo>
                    <a:pt x="1908102" y="0"/>
                    <a:pt x="1921424" y="5518"/>
                    <a:pt x="1931246" y="15340"/>
                  </a:cubicBezTo>
                  <a:cubicBezTo>
                    <a:pt x="1941068" y="25162"/>
                    <a:pt x="1946586" y="38484"/>
                    <a:pt x="1946586" y="52374"/>
                  </a:cubicBezTo>
                  <a:lnTo>
                    <a:pt x="1946586" y="556491"/>
                  </a:lnTo>
                  <a:cubicBezTo>
                    <a:pt x="1946586" y="585417"/>
                    <a:pt x="1923137" y="608866"/>
                    <a:pt x="1894212" y="608866"/>
                  </a:cubicBezTo>
                  <a:lnTo>
                    <a:pt x="52374" y="608866"/>
                  </a:lnTo>
                  <a:cubicBezTo>
                    <a:pt x="23449" y="608866"/>
                    <a:pt x="0" y="585417"/>
                    <a:pt x="0" y="556491"/>
                  </a:cubicBezTo>
                  <a:lnTo>
                    <a:pt x="0" y="52374"/>
                  </a:lnTo>
                  <a:cubicBezTo>
                    <a:pt x="0" y="38484"/>
                    <a:pt x="5518" y="25162"/>
                    <a:pt x="15340" y="15340"/>
                  </a:cubicBezTo>
                  <a:cubicBezTo>
                    <a:pt x="25162" y="5518"/>
                    <a:pt x="38484" y="0"/>
                    <a:pt x="52374" y="0"/>
                  </a:cubicBezTo>
                  <a:close/>
                </a:path>
              </a:pathLst>
            </a:custGeom>
            <a:solidFill>
              <a:srgbClr val="37255B"/>
            </a:solidFill>
            <a:ln cap="rnd" cmpd="sng" w="19050">
              <a:solidFill>
                <a:srgbClr val="5CD9C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7"/>
            <p:cNvSpPr txBox="1"/>
            <p:nvPr/>
          </p:nvSpPr>
          <p:spPr>
            <a:xfrm>
              <a:off x="0" y="-19050"/>
              <a:ext cx="1946586" cy="627916"/>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66" name="Google Shape;266;p7"/>
          <p:cNvSpPr txBox="1"/>
          <p:nvPr/>
        </p:nvSpPr>
        <p:spPr>
          <a:xfrm>
            <a:off x="1028700" y="1591299"/>
            <a:ext cx="16230600" cy="765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VENTAJAS DE USAR HIPERVISORES Y VMS</a:t>
            </a:r>
            <a:endParaRPr b="0" i="0" sz="1400" u="none" cap="none" strike="noStrike">
              <a:solidFill>
                <a:srgbClr val="000000"/>
              </a:solidFill>
              <a:latin typeface="Arial"/>
              <a:ea typeface="Arial"/>
              <a:cs typeface="Arial"/>
              <a:sym typeface="Arial"/>
            </a:endParaRPr>
          </a:p>
        </p:txBody>
      </p:sp>
      <p:sp>
        <p:nvSpPr>
          <p:cNvPr id="267" name="Google Shape;267;p7"/>
          <p:cNvSpPr txBox="1"/>
          <p:nvPr/>
        </p:nvSpPr>
        <p:spPr>
          <a:xfrm>
            <a:off x="11625640" y="3665275"/>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2000"/>
              <a:buFont typeface="Arial"/>
              <a:buNone/>
            </a:pPr>
            <a:r>
              <a:rPr b="1" i="0" lang="en-US" sz="2000" u="none" cap="none" strike="noStrike">
                <a:solidFill>
                  <a:srgbClr val="FFFFFF"/>
                </a:solidFill>
                <a:latin typeface="Open Sans ExtraBold"/>
                <a:ea typeface="Open Sans ExtraBold"/>
                <a:cs typeface="Open Sans ExtraBold"/>
                <a:sym typeface="Open Sans ExtraBold"/>
              </a:rPr>
              <a:t>Eficiencia en el uso de recursos</a:t>
            </a:r>
            <a:endParaRPr b="0" i="0" sz="1400" u="none" cap="none" strike="noStrike">
              <a:solidFill>
                <a:srgbClr val="000000"/>
              </a:solidFill>
              <a:latin typeface="Arial"/>
              <a:ea typeface="Arial"/>
              <a:cs typeface="Arial"/>
              <a:sym typeface="Arial"/>
            </a:endParaRPr>
          </a:p>
        </p:txBody>
      </p:sp>
      <p:sp>
        <p:nvSpPr>
          <p:cNvPr id="268" name="Google Shape;268;p7"/>
          <p:cNvSpPr txBox="1"/>
          <p:nvPr/>
        </p:nvSpPr>
        <p:spPr>
          <a:xfrm>
            <a:off x="11625640" y="4136617"/>
            <a:ext cx="4390938" cy="10572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500"/>
              <a:buFont typeface="Arial"/>
              <a:buNone/>
            </a:pPr>
            <a:r>
              <a:rPr b="0" i="0" lang="en-US" sz="1500" u="none" cap="none" strike="noStrike">
                <a:solidFill>
                  <a:srgbClr val="FFFFFF"/>
                </a:solidFill>
                <a:latin typeface="Open Sans"/>
                <a:ea typeface="Open Sans"/>
                <a:cs typeface="Open Sans"/>
                <a:sym typeface="Open Sans"/>
              </a:rPr>
              <a:t>Permite maximizar el uso del hardware disponible, ya que múltiples VMs pueden compartir los recursos de un solo servidor físico sin necesidad de equipos adicionales.</a:t>
            </a:r>
            <a:endParaRPr b="0" i="0" sz="1400" u="none" cap="none" strike="noStrike">
              <a:solidFill>
                <a:srgbClr val="000000"/>
              </a:solidFill>
              <a:latin typeface="Arial"/>
              <a:ea typeface="Arial"/>
              <a:cs typeface="Arial"/>
              <a:sym typeface="Arial"/>
            </a:endParaRPr>
          </a:p>
        </p:txBody>
      </p:sp>
      <p:sp>
        <p:nvSpPr>
          <p:cNvPr id="269" name="Google Shape;269;p7"/>
          <p:cNvSpPr txBox="1"/>
          <p:nvPr/>
        </p:nvSpPr>
        <p:spPr>
          <a:xfrm>
            <a:off x="2847967" y="3665275"/>
            <a:ext cx="4390957"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2000"/>
              <a:buFont typeface="Arial"/>
              <a:buNone/>
            </a:pPr>
            <a:r>
              <a:rPr b="1" i="0" lang="en-US" sz="2000" u="none" cap="none" strike="noStrike">
                <a:solidFill>
                  <a:srgbClr val="FFFFFF"/>
                </a:solidFill>
                <a:latin typeface="Open Sans ExtraBold"/>
                <a:ea typeface="Open Sans ExtraBold"/>
                <a:cs typeface="Open Sans ExtraBold"/>
                <a:sym typeface="Open Sans ExtraBold"/>
              </a:rPr>
              <a:t>Aislamiento</a:t>
            </a:r>
            <a:endParaRPr b="0" i="0" sz="1400" u="none" cap="none" strike="noStrike">
              <a:solidFill>
                <a:srgbClr val="000000"/>
              </a:solidFill>
              <a:latin typeface="Arial"/>
              <a:ea typeface="Arial"/>
              <a:cs typeface="Arial"/>
              <a:sym typeface="Arial"/>
            </a:endParaRPr>
          </a:p>
        </p:txBody>
      </p:sp>
      <p:sp>
        <p:nvSpPr>
          <p:cNvPr id="270" name="Google Shape;270;p7"/>
          <p:cNvSpPr txBox="1"/>
          <p:nvPr/>
        </p:nvSpPr>
        <p:spPr>
          <a:xfrm>
            <a:off x="2847967" y="4136617"/>
            <a:ext cx="4390938" cy="10572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500"/>
              <a:buFont typeface="Arial"/>
              <a:buNone/>
            </a:pPr>
            <a:r>
              <a:rPr b="0" i="0" lang="en-US" sz="1500" u="none" cap="none" strike="noStrike">
                <a:solidFill>
                  <a:srgbClr val="FFFFFF"/>
                </a:solidFill>
                <a:latin typeface="Open Sans"/>
                <a:ea typeface="Open Sans"/>
                <a:cs typeface="Open Sans"/>
                <a:sym typeface="Open Sans"/>
              </a:rPr>
              <a:t>Cada VM opera de forma independiente, lo que mejora la seguridad y previene interferencias entre distintos sistemas operativos en la misma máquina física.</a:t>
            </a:r>
            <a:endParaRPr b="0" i="0" sz="1400" u="none" cap="none" strike="noStrike">
              <a:solidFill>
                <a:srgbClr val="000000"/>
              </a:solidFill>
              <a:latin typeface="Arial"/>
              <a:ea typeface="Arial"/>
              <a:cs typeface="Arial"/>
              <a:sym typeface="Arial"/>
            </a:endParaRPr>
          </a:p>
        </p:txBody>
      </p:sp>
      <p:sp>
        <p:nvSpPr>
          <p:cNvPr id="271" name="Google Shape;271;p7"/>
          <p:cNvSpPr txBox="1"/>
          <p:nvPr/>
        </p:nvSpPr>
        <p:spPr>
          <a:xfrm>
            <a:off x="2847967" y="6452837"/>
            <a:ext cx="4992701"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2000"/>
              <a:buFont typeface="Arial"/>
              <a:buNone/>
            </a:pPr>
            <a:r>
              <a:rPr b="1" i="0" lang="en-US" sz="2000" u="none" cap="none" strike="noStrike">
                <a:solidFill>
                  <a:srgbClr val="FFFFFF"/>
                </a:solidFill>
                <a:latin typeface="Open Sans ExtraBold"/>
                <a:ea typeface="Open Sans ExtraBold"/>
                <a:cs typeface="Open Sans ExtraBold"/>
                <a:sym typeface="Open Sans ExtraBold"/>
              </a:rPr>
              <a:t>Flexibilidad para pruebas y desarrollo</a:t>
            </a:r>
            <a:endParaRPr b="0" i="0" sz="1400" u="none" cap="none" strike="noStrike">
              <a:solidFill>
                <a:srgbClr val="000000"/>
              </a:solidFill>
              <a:latin typeface="Arial"/>
              <a:ea typeface="Arial"/>
              <a:cs typeface="Arial"/>
              <a:sym typeface="Arial"/>
            </a:endParaRPr>
          </a:p>
        </p:txBody>
      </p:sp>
      <p:sp>
        <p:nvSpPr>
          <p:cNvPr id="272" name="Google Shape;272;p7"/>
          <p:cNvSpPr txBox="1"/>
          <p:nvPr/>
        </p:nvSpPr>
        <p:spPr>
          <a:xfrm>
            <a:off x="2847967" y="6924179"/>
            <a:ext cx="4390938" cy="7905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500"/>
              <a:buFont typeface="Arial"/>
              <a:buNone/>
            </a:pPr>
            <a:r>
              <a:rPr b="0" i="0" lang="en-US" sz="1500" u="none" cap="none" strike="noStrike">
                <a:solidFill>
                  <a:srgbClr val="FFFFFF"/>
                </a:solidFill>
                <a:latin typeface="Open Sans"/>
                <a:ea typeface="Open Sans"/>
                <a:cs typeface="Open Sans"/>
                <a:sym typeface="Open Sans"/>
              </a:rPr>
              <a:t>Facilita la creación de entornos consistentes para pruebas y desarrollo sin afectar la infraestructura física, acelerando los ciclos de desarrollo.</a:t>
            </a:r>
            <a:endParaRPr b="0" i="0" sz="1400" u="none" cap="none" strike="noStrike">
              <a:solidFill>
                <a:srgbClr val="000000"/>
              </a:solidFill>
              <a:latin typeface="Arial"/>
              <a:ea typeface="Arial"/>
              <a:cs typeface="Arial"/>
              <a:sym typeface="Arial"/>
            </a:endParaRPr>
          </a:p>
        </p:txBody>
      </p:sp>
      <p:sp>
        <p:nvSpPr>
          <p:cNvPr id="273" name="Google Shape;273;p7"/>
          <p:cNvSpPr txBox="1"/>
          <p:nvPr/>
        </p:nvSpPr>
        <p:spPr>
          <a:xfrm>
            <a:off x="11625640" y="6452837"/>
            <a:ext cx="5324528" cy="3492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2000"/>
              <a:buFont typeface="Arial"/>
              <a:buNone/>
            </a:pPr>
            <a:r>
              <a:rPr b="1" i="0" lang="en-US" sz="2000" u="none" cap="none" strike="noStrike">
                <a:solidFill>
                  <a:srgbClr val="FFFFFF"/>
                </a:solidFill>
                <a:latin typeface="Open Sans ExtraBold"/>
                <a:ea typeface="Open Sans ExtraBold"/>
                <a:cs typeface="Open Sans ExtraBold"/>
                <a:sym typeface="Open Sans ExtraBold"/>
              </a:rPr>
              <a:t>Facilidad de administración y migración</a:t>
            </a:r>
            <a:endParaRPr b="0" i="0" sz="1400" u="none" cap="none" strike="noStrike">
              <a:solidFill>
                <a:srgbClr val="000000"/>
              </a:solidFill>
              <a:latin typeface="Arial"/>
              <a:ea typeface="Arial"/>
              <a:cs typeface="Arial"/>
              <a:sym typeface="Arial"/>
            </a:endParaRPr>
          </a:p>
        </p:txBody>
      </p:sp>
      <p:sp>
        <p:nvSpPr>
          <p:cNvPr id="274" name="Google Shape;274;p7"/>
          <p:cNvSpPr txBox="1"/>
          <p:nvPr/>
        </p:nvSpPr>
        <p:spPr>
          <a:xfrm>
            <a:off x="11625640" y="6924179"/>
            <a:ext cx="5181256" cy="7905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500"/>
              <a:buFont typeface="Arial"/>
              <a:buNone/>
            </a:pPr>
            <a:r>
              <a:rPr b="0" i="0" lang="en-US" sz="1500" u="none" cap="none" strike="noStrike">
                <a:solidFill>
                  <a:srgbClr val="FFFFFF"/>
                </a:solidFill>
                <a:latin typeface="Open Sans"/>
                <a:ea typeface="Open Sans"/>
                <a:cs typeface="Open Sans"/>
                <a:sym typeface="Open Sans"/>
              </a:rPr>
              <a:t>Las VMs se pueden trasladar fácilmente entre servidores, lo cual permite balancear la carga, realizar mantenimiento o escalar sin interrupciones significativas.</a:t>
            </a:r>
            <a:endParaRPr b="0" i="0" sz="1400" u="none" cap="none" strike="noStrike">
              <a:solidFill>
                <a:srgbClr val="000000"/>
              </a:solidFill>
              <a:latin typeface="Arial"/>
              <a:ea typeface="Arial"/>
              <a:cs typeface="Arial"/>
              <a:sym typeface="Arial"/>
            </a:endParaRPr>
          </a:p>
        </p:txBody>
      </p:sp>
      <p:pic>
        <p:nvPicPr>
          <p:cNvPr id="275" name="Google Shape;275;p7"/>
          <p:cNvPicPr preferRelativeResize="0"/>
          <p:nvPr/>
        </p:nvPicPr>
        <p:blipFill rotWithShape="1">
          <a:blip r:embed="rId3">
            <a:alphaModFix/>
          </a:blip>
          <a:srcRect b="0" l="0" r="0" t="0"/>
          <a:stretch/>
        </p:blipFill>
        <p:spPr>
          <a:xfrm>
            <a:off x="1232400" y="3655254"/>
            <a:ext cx="1199300" cy="1199300"/>
          </a:xfrm>
          <a:prstGeom prst="rect">
            <a:avLst/>
          </a:prstGeom>
          <a:noFill/>
          <a:ln>
            <a:noFill/>
          </a:ln>
        </p:spPr>
      </p:pic>
      <p:pic>
        <p:nvPicPr>
          <p:cNvPr id="276" name="Google Shape;276;p7"/>
          <p:cNvPicPr preferRelativeResize="0"/>
          <p:nvPr/>
        </p:nvPicPr>
        <p:blipFill rotWithShape="1">
          <a:blip r:embed="rId4">
            <a:alphaModFix/>
          </a:blip>
          <a:srcRect b="0" l="0" r="0" t="0"/>
          <a:stretch/>
        </p:blipFill>
        <p:spPr>
          <a:xfrm>
            <a:off x="10082925" y="3655264"/>
            <a:ext cx="1199300" cy="1199273"/>
          </a:xfrm>
          <a:prstGeom prst="rect">
            <a:avLst/>
          </a:prstGeom>
          <a:noFill/>
          <a:ln>
            <a:noFill/>
          </a:ln>
        </p:spPr>
      </p:pic>
      <p:pic>
        <p:nvPicPr>
          <p:cNvPr id="277" name="Google Shape;277;p7"/>
          <p:cNvPicPr preferRelativeResize="0"/>
          <p:nvPr/>
        </p:nvPicPr>
        <p:blipFill rotWithShape="1">
          <a:blip r:embed="rId5">
            <a:alphaModFix/>
          </a:blip>
          <a:srcRect b="0" l="0" r="0" t="0"/>
          <a:stretch/>
        </p:blipFill>
        <p:spPr>
          <a:xfrm>
            <a:off x="10082925" y="6442812"/>
            <a:ext cx="1199300" cy="1199300"/>
          </a:xfrm>
          <a:prstGeom prst="rect">
            <a:avLst/>
          </a:prstGeom>
          <a:noFill/>
          <a:ln>
            <a:noFill/>
          </a:ln>
        </p:spPr>
      </p:pic>
      <p:pic>
        <p:nvPicPr>
          <p:cNvPr id="278" name="Google Shape;278;p7"/>
          <p:cNvPicPr preferRelativeResize="0"/>
          <p:nvPr/>
        </p:nvPicPr>
        <p:blipFill rotWithShape="1">
          <a:blip r:embed="rId6">
            <a:alphaModFix/>
          </a:blip>
          <a:srcRect b="0" l="0" r="0" t="0"/>
          <a:stretch/>
        </p:blipFill>
        <p:spPr>
          <a:xfrm>
            <a:off x="1232400" y="6442812"/>
            <a:ext cx="1199300" cy="1199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82" name="Shape 282"/>
        <p:cNvGrpSpPr/>
        <p:nvPr/>
      </p:nvGrpSpPr>
      <p:grpSpPr>
        <a:xfrm>
          <a:off x="0" y="0"/>
          <a:ext cx="0" cy="0"/>
          <a:chOff x="0" y="0"/>
          <a:chExt cx="0" cy="0"/>
        </a:xfrm>
      </p:grpSpPr>
      <p:sp>
        <p:nvSpPr>
          <p:cNvPr id="283" name="Google Shape;283;p8"/>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284" name="Google Shape;284;p8"/>
          <p:cNvSpPr txBox="1"/>
          <p:nvPr/>
        </p:nvSpPr>
        <p:spPr>
          <a:xfrm>
            <a:off x="2009557" y="2496423"/>
            <a:ext cx="14268886" cy="1067435"/>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Clr>
                <a:srgbClr val="000000"/>
              </a:buClr>
              <a:buSzPts val="6999"/>
              <a:buFont typeface="Arial"/>
              <a:buNone/>
            </a:pPr>
            <a:r>
              <a:rPr b="0" i="0" lang="en-US" sz="6999" u="none" cap="none" strike="noStrike">
                <a:solidFill>
                  <a:srgbClr val="FFFFFF"/>
                </a:solidFill>
                <a:latin typeface="Arial"/>
                <a:ea typeface="Arial"/>
                <a:cs typeface="Arial"/>
                <a:sym typeface="Arial"/>
              </a:rPr>
              <a:t>VIDEO </a:t>
            </a:r>
            <a:endParaRPr b="0" i="0" sz="1400" u="none" cap="none" strike="noStrike">
              <a:solidFill>
                <a:srgbClr val="000000"/>
              </a:solidFill>
              <a:latin typeface="Arial"/>
              <a:ea typeface="Arial"/>
              <a:cs typeface="Arial"/>
              <a:sym typeface="Arial"/>
            </a:endParaRPr>
          </a:p>
        </p:txBody>
      </p:sp>
      <p:sp>
        <p:nvSpPr>
          <p:cNvPr id="285" name="Google Shape;285;p8"/>
          <p:cNvSpPr txBox="1"/>
          <p:nvPr/>
        </p:nvSpPr>
        <p:spPr>
          <a:xfrm>
            <a:off x="1905715" y="3808449"/>
            <a:ext cx="14268600" cy="449700"/>
          </a:xfrm>
          <a:prstGeom prst="rect">
            <a:avLst/>
          </a:prstGeom>
          <a:noFill/>
          <a:ln>
            <a:noFill/>
          </a:ln>
        </p:spPr>
        <p:txBody>
          <a:bodyPr anchorCtr="0" anchor="t" bIns="0" lIns="0" spcFirstLastPara="1" rIns="0" wrap="square" tIns="0">
            <a:spAutoFit/>
          </a:bodyPr>
          <a:lstStyle/>
          <a:p>
            <a:pPr indent="0" lvl="0" marL="0" marR="0" rtl="0" algn="ctr">
              <a:lnSpc>
                <a:spcPct val="130022"/>
              </a:lnSpc>
              <a:spcBef>
                <a:spcPts val="0"/>
              </a:spcBef>
              <a:spcAft>
                <a:spcPts val="0"/>
              </a:spcAft>
              <a:buClr>
                <a:srgbClr val="000000"/>
              </a:buClr>
              <a:buSzPts val="2921"/>
              <a:buFont typeface="Arial"/>
              <a:buNone/>
            </a:pPr>
            <a:r>
              <a:rPr b="0" i="0" lang="en-US" sz="2921" u="none" cap="none" strike="noStrike">
                <a:solidFill>
                  <a:srgbClr val="67D3CD"/>
                </a:solidFill>
                <a:latin typeface="Montserrat"/>
                <a:ea typeface="Montserrat"/>
                <a:cs typeface="Montserrat"/>
                <a:sym typeface="Montserrat"/>
              </a:rPr>
              <a:t>TIPOS DE HIPERVISORES: </a:t>
            </a:r>
            <a:r>
              <a:rPr b="1" i="0" lang="en-US" sz="2921" u="none" cap="none" strike="noStrike">
                <a:solidFill>
                  <a:srgbClr val="67D3CD"/>
                </a:solidFill>
                <a:latin typeface="Montserrat"/>
                <a:ea typeface="Montserrat"/>
                <a:cs typeface="Montserrat"/>
                <a:sym typeface="Montserrat"/>
              </a:rPr>
              <a:t>https://youtu.be/ou-ZyVxsOK8</a:t>
            </a:r>
            <a:endParaRPr b="1" i="0" sz="1400" u="none" cap="none" strike="noStrike">
              <a:solidFill>
                <a:srgbClr val="000000"/>
              </a:solidFill>
              <a:latin typeface="Arial"/>
              <a:ea typeface="Arial"/>
              <a:cs typeface="Arial"/>
              <a:sym typeface="Arial"/>
            </a:endParaRPr>
          </a:p>
        </p:txBody>
      </p:sp>
      <p:sp>
        <p:nvSpPr>
          <p:cNvPr id="286" name="Google Shape;286;p8"/>
          <p:cNvSpPr/>
          <p:nvPr/>
        </p:nvSpPr>
        <p:spPr>
          <a:xfrm>
            <a:off x="3232124" y="4719022"/>
            <a:ext cx="11615796" cy="11449621"/>
          </a:xfrm>
          <a:custGeom>
            <a:rect b="b" l="l" r="r" t="t"/>
            <a:pathLst>
              <a:path extrusionOk="0" h="11449621" w="11615796">
                <a:moveTo>
                  <a:pt x="0" y="0"/>
                </a:moveTo>
                <a:lnTo>
                  <a:pt x="11615796" y="0"/>
                </a:lnTo>
                <a:lnTo>
                  <a:pt x="11615796" y="11449621"/>
                </a:lnTo>
                <a:lnTo>
                  <a:pt x="0" y="11449621"/>
                </a:lnTo>
                <a:lnTo>
                  <a:pt x="0" y="0"/>
                </a:lnTo>
                <a:close/>
              </a:path>
            </a:pathLst>
          </a:custGeom>
          <a:blipFill rotWithShape="1">
            <a:blip r:embed="rId4">
              <a:alphaModFix/>
            </a:blip>
            <a:stretch>
              <a:fillRect b="-1567" l="-208" r="0" t="0"/>
            </a:stretch>
          </a:blip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90" name="Shape 290"/>
        <p:cNvGrpSpPr/>
        <p:nvPr/>
      </p:nvGrpSpPr>
      <p:grpSpPr>
        <a:xfrm>
          <a:off x="0" y="0"/>
          <a:ext cx="0" cy="0"/>
          <a:chOff x="0" y="0"/>
          <a:chExt cx="0" cy="0"/>
        </a:xfrm>
      </p:grpSpPr>
      <p:grpSp>
        <p:nvGrpSpPr>
          <p:cNvPr id="291" name="Google Shape;291;p9"/>
          <p:cNvGrpSpPr/>
          <p:nvPr/>
        </p:nvGrpSpPr>
        <p:grpSpPr>
          <a:xfrm>
            <a:off x="4271315" y="2927920"/>
            <a:ext cx="2307945" cy="2307945"/>
            <a:chOff x="0" y="0"/>
            <a:chExt cx="812800" cy="812800"/>
          </a:xfrm>
        </p:grpSpPr>
        <p:sp>
          <p:nvSpPr>
            <p:cNvPr id="292" name="Google Shape;292;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9"/>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294" name="Google Shape;294;p9"/>
          <p:cNvCxnSpPr/>
          <p:nvPr/>
        </p:nvCxnSpPr>
        <p:spPr>
          <a:xfrm rot="10800000">
            <a:off x="9760513" y="3304115"/>
            <a:ext cx="0" cy="5659939"/>
          </a:xfrm>
          <a:prstGeom prst="straightConnector1">
            <a:avLst/>
          </a:prstGeom>
          <a:noFill/>
          <a:ln cap="flat" cmpd="sng" w="9525">
            <a:solidFill>
              <a:srgbClr val="FFFFFF"/>
            </a:solidFill>
            <a:prstDash val="lgDash"/>
            <a:round/>
            <a:headEnd len="sm" w="sm" type="none"/>
            <a:tailEnd len="sm" w="sm" type="none"/>
          </a:ln>
        </p:spPr>
      </p:cxnSp>
      <p:grpSp>
        <p:nvGrpSpPr>
          <p:cNvPr id="295" name="Google Shape;295;p9"/>
          <p:cNvGrpSpPr/>
          <p:nvPr/>
        </p:nvGrpSpPr>
        <p:grpSpPr>
          <a:xfrm>
            <a:off x="12690891" y="3156520"/>
            <a:ext cx="2307945" cy="2307945"/>
            <a:chOff x="0" y="0"/>
            <a:chExt cx="812800" cy="812800"/>
          </a:xfrm>
        </p:grpSpPr>
        <p:sp>
          <p:nvSpPr>
            <p:cNvPr id="296" name="Google Shape;296;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9"/>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98" name="Google Shape;298;p9"/>
          <p:cNvSpPr txBox="1"/>
          <p:nvPr/>
        </p:nvSpPr>
        <p:spPr>
          <a:xfrm>
            <a:off x="900906" y="1028700"/>
            <a:ext cx="16486187" cy="850138"/>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5600"/>
              <a:buFont typeface="Arial"/>
              <a:buNone/>
            </a:pPr>
            <a:r>
              <a:rPr b="0" i="0" lang="en-US" sz="5600" u="none" cap="none" strike="noStrike">
                <a:solidFill>
                  <a:srgbClr val="FFFFFF"/>
                </a:solidFill>
                <a:latin typeface="Arial"/>
                <a:ea typeface="Arial"/>
                <a:cs typeface="Arial"/>
                <a:sym typeface="Arial"/>
              </a:rPr>
              <a:t>CONTENEDORES </a:t>
            </a:r>
            <a:r>
              <a:rPr b="0" i="0" lang="en-US" sz="5600" u="none" cap="none" strike="noStrike">
                <a:solidFill>
                  <a:srgbClr val="67D3CD"/>
                </a:solidFill>
                <a:latin typeface="Arial"/>
                <a:ea typeface="Arial"/>
                <a:cs typeface="Arial"/>
                <a:sym typeface="Arial"/>
              </a:rPr>
              <a:t>VS </a:t>
            </a:r>
            <a:r>
              <a:rPr b="0" i="0" lang="en-US" sz="5600" u="none" cap="none" strike="noStrike">
                <a:solidFill>
                  <a:srgbClr val="FFFFFF"/>
                </a:solidFill>
                <a:latin typeface="Arial"/>
                <a:ea typeface="Arial"/>
                <a:cs typeface="Arial"/>
                <a:sym typeface="Arial"/>
              </a:rPr>
              <a:t>MÁQUINAS VIRTUALES</a:t>
            </a:r>
            <a:endParaRPr b="0" i="0" sz="1400" u="none" cap="none" strike="noStrike">
              <a:solidFill>
                <a:srgbClr val="000000"/>
              </a:solidFill>
              <a:latin typeface="Arial"/>
              <a:ea typeface="Arial"/>
              <a:cs typeface="Arial"/>
              <a:sym typeface="Arial"/>
            </a:endParaRPr>
          </a:p>
        </p:txBody>
      </p:sp>
      <p:sp>
        <p:nvSpPr>
          <p:cNvPr id="299" name="Google Shape;299;p9"/>
          <p:cNvSpPr txBox="1"/>
          <p:nvPr/>
        </p:nvSpPr>
        <p:spPr>
          <a:xfrm>
            <a:off x="1621053" y="6391259"/>
            <a:ext cx="7522947" cy="2483485"/>
          </a:xfrm>
          <a:prstGeom prst="rect">
            <a:avLst/>
          </a:prstGeom>
          <a:noFill/>
          <a:ln>
            <a:noFill/>
          </a:ln>
        </p:spPr>
        <p:txBody>
          <a:bodyPr anchorCtr="0" anchor="t" bIns="0" lIns="0" spcFirstLastPara="1" rIns="0" wrap="square" tIns="0">
            <a:spAutoFit/>
          </a:bodyPr>
          <a:lstStyle/>
          <a:p>
            <a:pPr indent="0" lvl="0" marL="0" marR="0" rtl="0" algn="just">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Las máquinas virtuales (VMs) emulan un hardware completo, lo que permite ejecutar un </a:t>
            </a:r>
            <a:r>
              <a:rPr b="0" i="0" lang="en-US" sz="1700" u="none" cap="none" strike="noStrike">
                <a:solidFill>
                  <a:srgbClr val="ACFDDB"/>
                </a:solidFill>
                <a:latin typeface="Montserrat"/>
                <a:ea typeface="Montserrat"/>
                <a:cs typeface="Montserrat"/>
                <a:sym typeface="Montserrat"/>
              </a:rPr>
              <a:t>sistema operativo completo</a:t>
            </a:r>
            <a:r>
              <a:rPr b="0" i="0" lang="en-US" sz="1700" u="none" cap="none" strike="noStrike">
                <a:solidFill>
                  <a:srgbClr val="FFFFFF"/>
                </a:solidFill>
                <a:latin typeface="Montserrat"/>
                <a:ea typeface="Montserrat"/>
                <a:cs typeface="Montserrat"/>
                <a:sym typeface="Montserrat"/>
              </a:rPr>
              <a:t> sobre otro, incluyendo aplicaciones, controladores y configuraciones de red. Cada VM opera con su propio sistema operativo, bibliotecas y dependencias, logrando un aislamiento total entre ellas, incluso en el mismo hardware físico. Este aislamiento ofrece gran seguridad y flexibilidad, pero implica un mayor consumo de recursos y tiempos de inicio más prolongados</a:t>
            </a:r>
            <a:endParaRPr b="0" i="0" sz="1400" u="none" cap="none" strike="noStrike">
              <a:solidFill>
                <a:srgbClr val="000000"/>
              </a:solidFill>
              <a:latin typeface="Arial"/>
              <a:ea typeface="Arial"/>
              <a:cs typeface="Arial"/>
              <a:sym typeface="Arial"/>
            </a:endParaRPr>
          </a:p>
        </p:txBody>
      </p:sp>
      <p:sp>
        <p:nvSpPr>
          <p:cNvPr id="300" name="Google Shape;300;p9"/>
          <p:cNvSpPr txBox="1"/>
          <p:nvPr/>
        </p:nvSpPr>
        <p:spPr>
          <a:xfrm>
            <a:off x="3648357" y="5438837"/>
            <a:ext cx="3468339" cy="64159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MÁQUINAS VIRTUALES (VMS)</a:t>
            </a:r>
            <a:endParaRPr b="0" i="0" sz="1400" u="none" cap="none" strike="noStrike">
              <a:solidFill>
                <a:srgbClr val="000000"/>
              </a:solidFill>
              <a:latin typeface="Arial"/>
              <a:ea typeface="Arial"/>
              <a:cs typeface="Arial"/>
              <a:sym typeface="Arial"/>
            </a:endParaRPr>
          </a:p>
        </p:txBody>
      </p:sp>
      <p:sp>
        <p:nvSpPr>
          <p:cNvPr id="301" name="Google Shape;301;p9"/>
          <p:cNvSpPr txBox="1"/>
          <p:nvPr/>
        </p:nvSpPr>
        <p:spPr>
          <a:xfrm>
            <a:off x="12110694" y="5672168"/>
            <a:ext cx="3468339" cy="31774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CONTENEDORES</a:t>
            </a:r>
            <a:endParaRPr b="0" i="0" sz="1400" u="none" cap="none" strike="noStrike">
              <a:solidFill>
                <a:srgbClr val="000000"/>
              </a:solidFill>
              <a:latin typeface="Arial"/>
              <a:ea typeface="Arial"/>
              <a:cs typeface="Arial"/>
              <a:sym typeface="Arial"/>
            </a:endParaRPr>
          </a:p>
        </p:txBody>
      </p:sp>
      <p:sp>
        <p:nvSpPr>
          <p:cNvPr id="302" name="Google Shape;302;p9"/>
          <p:cNvSpPr txBox="1"/>
          <p:nvPr/>
        </p:nvSpPr>
        <p:spPr>
          <a:xfrm>
            <a:off x="10374876" y="5970861"/>
            <a:ext cx="6939975" cy="2483485"/>
          </a:xfrm>
          <a:prstGeom prst="rect">
            <a:avLst/>
          </a:prstGeom>
          <a:noFill/>
          <a:ln>
            <a:noFill/>
          </a:ln>
        </p:spPr>
        <p:txBody>
          <a:bodyPr anchorCtr="0" anchor="t" bIns="0" lIns="0" spcFirstLastPara="1" rIns="0" wrap="square" tIns="0">
            <a:spAutoFit/>
          </a:bodyPr>
          <a:lstStyle/>
          <a:p>
            <a:pPr indent="0" lvl="0" marL="0" marR="0" rtl="0" algn="just">
              <a:lnSpc>
                <a:spcPct val="122777"/>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just">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Los contenedores son entornos aislados que comparten el kernel del sistema operativo anfitrión, </a:t>
            </a:r>
            <a:r>
              <a:rPr b="0" i="0" lang="en-US" sz="1700" u="none" cap="none" strike="noStrike">
                <a:solidFill>
                  <a:srgbClr val="ACFDDB"/>
                </a:solidFill>
                <a:latin typeface="Montserrat"/>
                <a:ea typeface="Montserrat"/>
                <a:cs typeface="Montserrat"/>
                <a:sym typeface="Montserrat"/>
              </a:rPr>
              <a:t>eliminando </a:t>
            </a:r>
            <a:r>
              <a:rPr b="0" i="0" lang="en-US" sz="1700" u="none" cap="none" strike="noStrike">
                <a:solidFill>
                  <a:srgbClr val="FFFFFF"/>
                </a:solidFill>
                <a:latin typeface="Montserrat"/>
                <a:ea typeface="Montserrat"/>
                <a:cs typeface="Montserrat"/>
                <a:sym typeface="Montserrat"/>
              </a:rPr>
              <a:t>la necesidad de virtualizar hardware completo. Esto los hace más ligeros y rápidos de iniciar que las VMs. Al contener solo las aplicaciones y bibliotecas necesarias, su eficiencia los hace ideales para desplegar aplicaciones y microservicios en entornos escalables con tiempos de respuesta críticos.</a:t>
            </a:r>
            <a:endParaRPr b="0" i="0" sz="1400" u="none" cap="none" strike="noStrike">
              <a:solidFill>
                <a:srgbClr val="000000"/>
              </a:solidFill>
              <a:latin typeface="Arial"/>
              <a:ea typeface="Arial"/>
              <a:cs typeface="Arial"/>
              <a:sym typeface="Arial"/>
            </a:endParaRPr>
          </a:p>
        </p:txBody>
      </p:sp>
      <p:pic>
        <p:nvPicPr>
          <p:cNvPr id="303" name="Google Shape;303;p9"/>
          <p:cNvPicPr preferRelativeResize="0"/>
          <p:nvPr/>
        </p:nvPicPr>
        <p:blipFill rotWithShape="1">
          <a:blip r:embed="rId3">
            <a:alphaModFix/>
          </a:blip>
          <a:srcRect b="0" l="0" r="0" t="0"/>
          <a:stretch/>
        </p:blipFill>
        <p:spPr>
          <a:xfrm>
            <a:off x="4599516" y="3256121"/>
            <a:ext cx="1651550" cy="1651550"/>
          </a:xfrm>
          <a:prstGeom prst="rect">
            <a:avLst/>
          </a:prstGeom>
          <a:noFill/>
          <a:ln>
            <a:noFill/>
          </a:ln>
        </p:spPr>
      </p:pic>
      <p:pic>
        <p:nvPicPr>
          <p:cNvPr id="304" name="Google Shape;304;p9"/>
          <p:cNvPicPr preferRelativeResize="0"/>
          <p:nvPr/>
        </p:nvPicPr>
        <p:blipFill rotWithShape="1">
          <a:blip r:embed="rId4">
            <a:alphaModFix/>
          </a:blip>
          <a:srcRect b="0" l="0" r="0" t="0"/>
          <a:stretch/>
        </p:blipFill>
        <p:spPr>
          <a:xfrm>
            <a:off x="13155000" y="3528602"/>
            <a:ext cx="1563800" cy="1563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08" name="Shape 308"/>
        <p:cNvGrpSpPr/>
        <p:nvPr/>
      </p:nvGrpSpPr>
      <p:grpSpPr>
        <a:xfrm>
          <a:off x="0" y="0"/>
          <a:ext cx="0" cy="0"/>
          <a:chOff x="0" y="0"/>
          <a:chExt cx="0" cy="0"/>
        </a:xfrm>
      </p:grpSpPr>
      <p:grpSp>
        <p:nvGrpSpPr>
          <p:cNvPr id="309" name="Google Shape;309;p10"/>
          <p:cNvGrpSpPr/>
          <p:nvPr/>
        </p:nvGrpSpPr>
        <p:grpSpPr>
          <a:xfrm>
            <a:off x="623816" y="2063133"/>
            <a:ext cx="17040369" cy="7195167"/>
            <a:chOff x="0" y="-19050"/>
            <a:chExt cx="4487998" cy="1895023"/>
          </a:xfrm>
        </p:grpSpPr>
        <p:sp>
          <p:nvSpPr>
            <p:cNvPr id="310" name="Google Shape;310;p10"/>
            <p:cNvSpPr/>
            <p:nvPr/>
          </p:nvSpPr>
          <p:spPr>
            <a:xfrm>
              <a:off x="0" y="0"/>
              <a:ext cx="4487998" cy="1875973"/>
            </a:xfrm>
            <a:custGeom>
              <a:rect b="b" l="l" r="r" t="t"/>
              <a:pathLst>
                <a:path extrusionOk="0" h="1875973" w="4487998">
                  <a:moveTo>
                    <a:pt x="23171" y="0"/>
                  </a:moveTo>
                  <a:lnTo>
                    <a:pt x="4464827" y="0"/>
                  </a:lnTo>
                  <a:cubicBezTo>
                    <a:pt x="4477624" y="0"/>
                    <a:pt x="4487998" y="10374"/>
                    <a:pt x="4487998" y="23171"/>
                  </a:cubicBezTo>
                  <a:lnTo>
                    <a:pt x="4487998" y="1852803"/>
                  </a:lnTo>
                  <a:cubicBezTo>
                    <a:pt x="4487998" y="1865600"/>
                    <a:pt x="4477624" y="1875973"/>
                    <a:pt x="4464827" y="1875973"/>
                  </a:cubicBezTo>
                  <a:lnTo>
                    <a:pt x="23171" y="1875973"/>
                  </a:lnTo>
                  <a:cubicBezTo>
                    <a:pt x="10374" y="1875973"/>
                    <a:pt x="0" y="1865600"/>
                    <a:pt x="0" y="1852803"/>
                  </a:cubicBezTo>
                  <a:lnTo>
                    <a:pt x="0" y="23171"/>
                  </a:lnTo>
                  <a:cubicBezTo>
                    <a:pt x="0" y="10374"/>
                    <a:pt x="10374" y="0"/>
                    <a:pt x="23171"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0"/>
            <p:cNvSpPr txBox="1"/>
            <p:nvPr/>
          </p:nvSpPr>
          <p:spPr>
            <a:xfrm>
              <a:off x="0" y="-19050"/>
              <a:ext cx="4487998" cy="189502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pic>
        <p:nvPicPr>
          <p:cNvPr id="312" name="Google Shape;312;p10"/>
          <p:cNvPicPr preferRelativeResize="0"/>
          <p:nvPr/>
        </p:nvPicPr>
        <p:blipFill rotWithShape="1">
          <a:blip r:embed="rId3">
            <a:alphaModFix/>
          </a:blip>
          <a:srcRect b="0" l="0" r="0" t="0"/>
          <a:stretch/>
        </p:blipFill>
        <p:spPr>
          <a:xfrm>
            <a:off x="428929" y="3118846"/>
            <a:ext cx="4015825" cy="4015825"/>
          </a:xfrm>
          <a:prstGeom prst="rect">
            <a:avLst/>
          </a:prstGeom>
          <a:noFill/>
          <a:ln>
            <a:noFill/>
          </a:ln>
        </p:spPr>
      </p:pic>
      <p:pic>
        <p:nvPicPr>
          <p:cNvPr id="313" name="Google Shape;313;p10"/>
          <p:cNvPicPr preferRelativeResize="0"/>
          <p:nvPr/>
        </p:nvPicPr>
        <p:blipFill rotWithShape="1">
          <a:blip r:embed="rId4">
            <a:alphaModFix/>
          </a:blip>
          <a:srcRect b="0" l="0" r="0" t="0"/>
          <a:stretch/>
        </p:blipFill>
        <p:spPr>
          <a:xfrm>
            <a:off x="9903305" y="1951906"/>
            <a:ext cx="3486137" cy="3486137"/>
          </a:xfrm>
          <a:prstGeom prst="rect">
            <a:avLst/>
          </a:prstGeom>
          <a:noFill/>
          <a:ln>
            <a:noFill/>
          </a:ln>
        </p:spPr>
      </p:pic>
      <p:sp>
        <p:nvSpPr>
          <p:cNvPr id="314" name="Google Shape;314;p10"/>
          <p:cNvSpPr/>
          <p:nvPr/>
        </p:nvSpPr>
        <p:spPr>
          <a:xfrm>
            <a:off x="4850603" y="2345513"/>
            <a:ext cx="1958478" cy="1958470"/>
          </a:xfrm>
          <a:custGeom>
            <a:rect b="b" l="l" r="r" t="t"/>
            <a:pathLst>
              <a:path extrusionOk="0"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solidFill>
            <a:srgbClr val="000000">
              <a:alpha val="0"/>
            </a:srgbClr>
          </a:solidFill>
          <a:ln cap="flat" cmpd="sng" w="127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10"/>
          <p:cNvSpPr/>
          <p:nvPr/>
        </p:nvSpPr>
        <p:spPr>
          <a:xfrm>
            <a:off x="14638694" y="2135463"/>
            <a:ext cx="1958478" cy="1958470"/>
          </a:xfrm>
          <a:custGeom>
            <a:rect b="b" l="l" r="r" t="t"/>
            <a:pathLst>
              <a:path extrusionOk="0"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rotWithShape="1">
            <a:blip r:embed="rId5">
              <a:alphaModFix/>
            </a:blip>
            <a:stretch>
              <a:fillRect b="0" l="-24899" r="-24899"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10"/>
          <p:cNvSpPr txBox="1"/>
          <p:nvPr/>
        </p:nvSpPr>
        <p:spPr>
          <a:xfrm>
            <a:off x="4217064" y="5569888"/>
            <a:ext cx="5757123" cy="331216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Esta técnica permite al hipervisor interceptar y traducir las instrucciones de máquina del sistema operativo huésped en</a:t>
            </a:r>
            <a:r>
              <a:rPr b="0" i="0" lang="en-US" sz="1700" u="none" cap="none" strike="noStrike">
                <a:solidFill>
                  <a:srgbClr val="67D3CD"/>
                </a:solidFill>
                <a:latin typeface="Montserrat"/>
                <a:ea typeface="Montserrat"/>
                <a:cs typeface="Montserrat"/>
                <a:sym typeface="Montserrat"/>
              </a:rPr>
              <a:t> tiempo real</a:t>
            </a:r>
            <a:r>
              <a:rPr b="0" i="0" lang="en-US" sz="1700" u="none" cap="none" strike="noStrike">
                <a:solidFill>
                  <a:srgbClr val="FFFFFF"/>
                </a:solidFill>
                <a:latin typeface="Montserrat"/>
                <a:ea typeface="Montserrat"/>
                <a:cs typeface="Montserrat"/>
                <a:sym typeface="Montserrat"/>
              </a:rPr>
              <a:t>, logrando que se ejecute en hardware sin modificaciones. Es ideal para virtualizar sistemas operativos no adaptados para trabajar con el hipervisor, asegurando compatibilidad total sin cambios en el software huésped. Sin embargo, esta traducción en tiempo real introduce una sobrecarga que puede reducir la eficiencia y el rendimiento respecto a métodos más directos.</a:t>
            </a:r>
            <a:endParaRPr b="0" i="0" sz="1400" u="none" cap="none" strike="noStrike">
              <a:solidFill>
                <a:srgbClr val="000000"/>
              </a:solidFill>
              <a:latin typeface="Arial"/>
              <a:ea typeface="Arial"/>
              <a:cs typeface="Arial"/>
              <a:sym typeface="Arial"/>
            </a:endParaRPr>
          </a:p>
        </p:txBody>
      </p:sp>
      <p:sp>
        <p:nvSpPr>
          <p:cNvPr id="317" name="Google Shape;317;p10"/>
          <p:cNvSpPr txBox="1"/>
          <p:nvPr/>
        </p:nvSpPr>
        <p:spPr>
          <a:xfrm>
            <a:off x="12422842" y="5574682"/>
            <a:ext cx="5241342" cy="303593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En la paravirtualización, el sistema operativo huésped se modifica para interactuar directamente con el hipervisor, lo que reduce la sobrecarga y mejora el rendimiento al </a:t>
            </a:r>
            <a:r>
              <a:rPr b="0" i="0" lang="en-US" sz="1700" u="none" cap="none" strike="noStrike">
                <a:solidFill>
                  <a:srgbClr val="67D3CD"/>
                </a:solidFill>
                <a:latin typeface="Montserrat"/>
                <a:ea typeface="Montserrat"/>
                <a:cs typeface="Montserrat"/>
                <a:sym typeface="Montserrat"/>
              </a:rPr>
              <a:t>eliminar la traducción</a:t>
            </a:r>
            <a:r>
              <a:rPr b="0" i="0" lang="en-US" sz="1700" u="none" cap="none" strike="noStrike">
                <a:solidFill>
                  <a:srgbClr val="FFFFFF"/>
                </a:solidFill>
                <a:latin typeface="Montserrat"/>
                <a:ea typeface="Montserrat"/>
                <a:cs typeface="Montserrat"/>
                <a:sym typeface="Montserrat"/>
              </a:rPr>
              <a:t> en tiempo real de instrucciones. Aunque es altamente eficiente, este método requiere modificar el código fuente del sistema operativo huésped, limitando su uso a sistemas que permitan dichas modificaciones.</a:t>
            </a:r>
            <a:endParaRPr b="0" i="0" sz="1400" u="none" cap="none" strike="noStrike">
              <a:solidFill>
                <a:srgbClr val="000000"/>
              </a:solidFill>
              <a:latin typeface="Arial"/>
              <a:ea typeface="Arial"/>
              <a:cs typeface="Arial"/>
              <a:sym typeface="Arial"/>
            </a:endParaRPr>
          </a:p>
        </p:txBody>
      </p:sp>
      <p:sp>
        <p:nvSpPr>
          <p:cNvPr id="318" name="Google Shape;318;p10"/>
          <p:cNvSpPr txBox="1"/>
          <p:nvPr/>
        </p:nvSpPr>
        <p:spPr>
          <a:xfrm>
            <a:off x="4812503" y="5128481"/>
            <a:ext cx="3565056"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TRADUCCIÓN BINARIA </a:t>
            </a:r>
            <a:endParaRPr b="0" i="0" sz="1400" u="none" cap="none" strike="noStrike">
              <a:solidFill>
                <a:srgbClr val="000000"/>
              </a:solidFill>
              <a:latin typeface="Arial"/>
              <a:ea typeface="Arial"/>
              <a:cs typeface="Arial"/>
              <a:sym typeface="Arial"/>
            </a:endParaRPr>
          </a:p>
        </p:txBody>
      </p:sp>
      <p:sp>
        <p:nvSpPr>
          <p:cNvPr id="319" name="Google Shape;319;p10"/>
          <p:cNvSpPr txBox="1"/>
          <p:nvPr/>
        </p:nvSpPr>
        <p:spPr>
          <a:xfrm>
            <a:off x="12856167" y="5107708"/>
            <a:ext cx="3565056"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PARAVIRTUALIZACIÓN</a:t>
            </a:r>
            <a:endParaRPr b="0" i="0" sz="1400" u="none" cap="none" strike="noStrike">
              <a:solidFill>
                <a:srgbClr val="000000"/>
              </a:solidFill>
              <a:latin typeface="Arial"/>
              <a:ea typeface="Arial"/>
              <a:cs typeface="Arial"/>
              <a:sym typeface="Arial"/>
            </a:endParaRPr>
          </a:p>
        </p:txBody>
      </p:sp>
      <p:sp>
        <p:nvSpPr>
          <p:cNvPr id="320" name="Google Shape;320;p10"/>
          <p:cNvSpPr txBox="1"/>
          <p:nvPr/>
        </p:nvSpPr>
        <p:spPr>
          <a:xfrm>
            <a:off x="1028700" y="1089979"/>
            <a:ext cx="16230600" cy="765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TRADUCCIÓN BINARIA Y PARAVIRTUALIZACIÓN</a:t>
            </a:r>
            <a:endParaRPr b="0" i="0" sz="1400" u="none" cap="none" strike="noStrike">
              <a:solidFill>
                <a:srgbClr val="000000"/>
              </a:solidFill>
              <a:latin typeface="Arial"/>
              <a:ea typeface="Arial"/>
              <a:cs typeface="Arial"/>
              <a:sym typeface="Arial"/>
            </a:endParaRPr>
          </a:p>
        </p:txBody>
      </p:sp>
      <p:cxnSp>
        <p:nvCxnSpPr>
          <p:cNvPr id="321" name="Google Shape;321;p10"/>
          <p:cNvCxnSpPr/>
          <p:nvPr/>
        </p:nvCxnSpPr>
        <p:spPr>
          <a:xfrm flipH="1">
            <a:off x="3795296" y="3643982"/>
            <a:ext cx="1046528" cy="543392"/>
          </a:xfrm>
          <a:prstGeom prst="straightConnector1">
            <a:avLst/>
          </a:prstGeom>
          <a:noFill/>
          <a:ln cap="flat" cmpd="sng" w="38100">
            <a:solidFill>
              <a:srgbClr val="B084CC"/>
            </a:solidFill>
            <a:prstDash val="solid"/>
            <a:round/>
            <a:headEnd len="med" w="med" type="stealth"/>
            <a:tailEnd len="sm" w="sm" type="none"/>
          </a:ln>
        </p:spPr>
      </p:cxnSp>
      <p:cxnSp>
        <p:nvCxnSpPr>
          <p:cNvPr id="322" name="Google Shape;322;p10"/>
          <p:cNvCxnSpPr/>
          <p:nvPr/>
        </p:nvCxnSpPr>
        <p:spPr>
          <a:xfrm flipH="1">
            <a:off x="13098930" y="3341655"/>
            <a:ext cx="1399960" cy="353320"/>
          </a:xfrm>
          <a:prstGeom prst="straightConnector1">
            <a:avLst/>
          </a:prstGeom>
          <a:noFill/>
          <a:ln cap="flat" cmpd="sng" w="38100">
            <a:solidFill>
              <a:srgbClr val="ACFDDB"/>
            </a:solidFill>
            <a:prstDash val="solid"/>
            <a:round/>
            <a:headEnd len="med" w="med" type="stealth"/>
            <a:tailEnd len="sm" w="sm" type="none"/>
          </a:ln>
        </p:spPr>
      </p:cxnSp>
      <p:pic>
        <p:nvPicPr>
          <p:cNvPr id="323" name="Google Shape;323;p10"/>
          <p:cNvPicPr preferRelativeResize="0"/>
          <p:nvPr/>
        </p:nvPicPr>
        <p:blipFill rotWithShape="1">
          <a:blip r:embed="rId6">
            <a:alphaModFix/>
          </a:blip>
          <a:srcRect b="0" l="0" r="0" t="0"/>
          <a:stretch/>
        </p:blipFill>
        <p:spPr>
          <a:xfrm>
            <a:off x="4919188" y="2414097"/>
            <a:ext cx="1821300" cy="1821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27" name="Shape 327"/>
        <p:cNvGrpSpPr/>
        <p:nvPr/>
      </p:nvGrpSpPr>
      <p:grpSpPr>
        <a:xfrm>
          <a:off x="0" y="0"/>
          <a:ext cx="0" cy="0"/>
          <a:chOff x="0" y="0"/>
          <a:chExt cx="0" cy="0"/>
        </a:xfrm>
      </p:grpSpPr>
      <p:sp>
        <p:nvSpPr>
          <p:cNvPr id="328" name="Google Shape;328;p11"/>
          <p:cNvSpPr/>
          <p:nvPr/>
        </p:nvSpPr>
        <p:spPr>
          <a:xfrm>
            <a:off x="10763231" y="-17153"/>
            <a:ext cx="7524769" cy="10410499"/>
          </a:xfrm>
          <a:custGeom>
            <a:rect b="b" l="l" r="r" t="t"/>
            <a:pathLst>
              <a:path extrusionOk="0" h="10410499" w="7524769">
                <a:moveTo>
                  <a:pt x="0" y="0"/>
                </a:moveTo>
                <a:lnTo>
                  <a:pt x="7524769" y="0"/>
                </a:lnTo>
                <a:lnTo>
                  <a:pt x="7524769" y="10410500"/>
                </a:lnTo>
                <a:lnTo>
                  <a:pt x="0" y="10410500"/>
                </a:lnTo>
                <a:lnTo>
                  <a:pt x="0" y="0"/>
                </a:lnTo>
                <a:close/>
              </a:path>
            </a:pathLst>
          </a:custGeom>
          <a:blipFill rotWithShape="1">
            <a:blip r:embed="rId3">
              <a:alphaModFix amt="82000"/>
            </a:blip>
            <a:stretch>
              <a:fillRect b="-39403" l="-43366" r="-42835" t="-40039"/>
            </a:stretch>
          </a:blipFill>
          <a:ln>
            <a:noFill/>
          </a:ln>
        </p:spPr>
      </p:sp>
      <p:grpSp>
        <p:nvGrpSpPr>
          <p:cNvPr id="329" name="Google Shape;329;p11"/>
          <p:cNvGrpSpPr/>
          <p:nvPr/>
        </p:nvGrpSpPr>
        <p:grpSpPr>
          <a:xfrm>
            <a:off x="12570968" y="2726834"/>
            <a:ext cx="3909294" cy="4765056"/>
            <a:chOff x="0" y="-19050"/>
            <a:chExt cx="1090728" cy="1329493"/>
          </a:xfrm>
        </p:grpSpPr>
        <p:sp>
          <p:nvSpPr>
            <p:cNvPr id="330" name="Google Shape;330;p11"/>
            <p:cNvSpPr/>
            <p:nvPr/>
          </p:nvSpPr>
          <p:spPr>
            <a:xfrm>
              <a:off x="0" y="0"/>
              <a:ext cx="1090728" cy="1310443"/>
            </a:xfrm>
            <a:custGeom>
              <a:rect b="b" l="l" r="r" t="t"/>
              <a:pathLst>
                <a:path extrusionOk="0" h="1310443" w="1090728">
                  <a:moveTo>
                    <a:pt x="99019" y="0"/>
                  </a:moveTo>
                  <a:lnTo>
                    <a:pt x="991708" y="0"/>
                  </a:lnTo>
                  <a:cubicBezTo>
                    <a:pt x="1017970" y="0"/>
                    <a:pt x="1043156" y="10432"/>
                    <a:pt x="1061726" y="29002"/>
                  </a:cubicBezTo>
                  <a:cubicBezTo>
                    <a:pt x="1080295" y="47572"/>
                    <a:pt x="1090728" y="72758"/>
                    <a:pt x="1090728" y="99019"/>
                  </a:cubicBezTo>
                  <a:lnTo>
                    <a:pt x="1090728" y="1211424"/>
                  </a:lnTo>
                  <a:cubicBezTo>
                    <a:pt x="1090728" y="1237685"/>
                    <a:pt x="1080295" y="1262871"/>
                    <a:pt x="1061726" y="1281441"/>
                  </a:cubicBezTo>
                  <a:cubicBezTo>
                    <a:pt x="1043156" y="1300011"/>
                    <a:pt x="1017970" y="1310443"/>
                    <a:pt x="991708" y="1310443"/>
                  </a:cubicBezTo>
                  <a:lnTo>
                    <a:pt x="99019" y="1310443"/>
                  </a:lnTo>
                  <a:cubicBezTo>
                    <a:pt x="72758" y="1310443"/>
                    <a:pt x="47572" y="1300011"/>
                    <a:pt x="29002" y="1281441"/>
                  </a:cubicBezTo>
                  <a:cubicBezTo>
                    <a:pt x="10432" y="1262871"/>
                    <a:pt x="0" y="1237685"/>
                    <a:pt x="0" y="1211424"/>
                  </a:cubicBezTo>
                  <a:lnTo>
                    <a:pt x="0" y="99019"/>
                  </a:lnTo>
                  <a:cubicBezTo>
                    <a:pt x="0" y="72758"/>
                    <a:pt x="10432" y="47572"/>
                    <a:pt x="29002" y="29002"/>
                  </a:cubicBezTo>
                  <a:cubicBezTo>
                    <a:pt x="47572" y="10432"/>
                    <a:pt x="72758" y="0"/>
                    <a:pt x="99019"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1"/>
            <p:cNvSpPr txBox="1"/>
            <p:nvPr/>
          </p:nvSpPr>
          <p:spPr>
            <a:xfrm>
              <a:off x="0" y="-19050"/>
              <a:ext cx="1090728" cy="1329493"/>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332" name="Google Shape;332;p11"/>
          <p:cNvGrpSpPr/>
          <p:nvPr/>
        </p:nvGrpSpPr>
        <p:grpSpPr>
          <a:xfrm>
            <a:off x="1028700" y="4766864"/>
            <a:ext cx="1136520" cy="1136520"/>
            <a:chOff x="0" y="0"/>
            <a:chExt cx="1515359" cy="1515359"/>
          </a:xfrm>
        </p:grpSpPr>
        <p:grpSp>
          <p:nvGrpSpPr>
            <p:cNvPr id="333" name="Google Shape;333;p11"/>
            <p:cNvGrpSpPr/>
            <p:nvPr/>
          </p:nvGrpSpPr>
          <p:grpSpPr>
            <a:xfrm>
              <a:off x="0" y="0"/>
              <a:ext cx="1515359" cy="1515359"/>
              <a:chOff x="0" y="0"/>
              <a:chExt cx="812800" cy="812800"/>
            </a:xfrm>
          </p:grpSpPr>
          <p:sp>
            <p:nvSpPr>
              <p:cNvPr id="334" name="Google Shape;334;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11"/>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36" name="Google Shape;336;p11"/>
            <p:cNvSpPr/>
            <p:nvPr/>
          </p:nvSpPr>
          <p:spPr>
            <a:xfrm>
              <a:off x="314244" y="274227"/>
              <a:ext cx="886871" cy="891735"/>
            </a:xfrm>
            <a:custGeom>
              <a:rect b="b" l="l" r="r" t="t"/>
              <a:pathLst>
                <a:path extrusionOk="0" h="891735" w="886871">
                  <a:moveTo>
                    <a:pt x="0" y="0"/>
                  </a:moveTo>
                  <a:lnTo>
                    <a:pt x="886871" y="0"/>
                  </a:lnTo>
                  <a:lnTo>
                    <a:pt x="886871" y="891735"/>
                  </a:lnTo>
                  <a:lnTo>
                    <a:pt x="0" y="891735"/>
                  </a:lnTo>
                  <a:lnTo>
                    <a:pt x="0" y="0"/>
                  </a:lnTo>
                  <a:close/>
                </a:path>
              </a:pathLst>
            </a:custGeom>
            <a:blipFill rotWithShape="1">
              <a:blip r:embed="rId4">
                <a:alphaModFix/>
              </a:blip>
              <a:stretch>
                <a:fillRect b="0" l="0" r="0" t="0"/>
              </a:stretch>
            </a:blipFill>
            <a:ln>
              <a:noFill/>
            </a:ln>
          </p:spPr>
        </p:sp>
      </p:grpSp>
      <p:grpSp>
        <p:nvGrpSpPr>
          <p:cNvPr id="337" name="Google Shape;337;p11"/>
          <p:cNvGrpSpPr/>
          <p:nvPr/>
        </p:nvGrpSpPr>
        <p:grpSpPr>
          <a:xfrm>
            <a:off x="1028700" y="7087627"/>
            <a:ext cx="1136520" cy="1136520"/>
            <a:chOff x="0" y="0"/>
            <a:chExt cx="1515359" cy="1515359"/>
          </a:xfrm>
        </p:grpSpPr>
        <p:grpSp>
          <p:nvGrpSpPr>
            <p:cNvPr id="338" name="Google Shape;338;p11"/>
            <p:cNvGrpSpPr/>
            <p:nvPr/>
          </p:nvGrpSpPr>
          <p:grpSpPr>
            <a:xfrm>
              <a:off x="0" y="0"/>
              <a:ext cx="1515359" cy="1515359"/>
              <a:chOff x="0" y="0"/>
              <a:chExt cx="812800" cy="812800"/>
            </a:xfrm>
          </p:grpSpPr>
          <p:sp>
            <p:nvSpPr>
              <p:cNvPr id="339" name="Google Shape;339;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756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11"/>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41" name="Google Shape;341;p11"/>
            <p:cNvSpPr/>
            <p:nvPr/>
          </p:nvSpPr>
          <p:spPr>
            <a:xfrm>
              <a:off x="314244" y="406156"/>
              <a:ext cx="886871" cy="703047"/>
            </a:xfrm>
            <a:custGeom>
              <a:rect b="b" l="l" r="r" t="t"/>
              <a:pathLst>
                <a:path extrusionOk="0" h="703047" w="886871">
                  <a:moveTo>
                    <a:pt x="0" y="0"/>
                  </a:moveTo>
                  <a:lnTo>
                    <a:pt x="886871" y="0"/>
                  </a:lnTo>
                  <a:lnTo>
                    <a:pt x="886871" y="703047"/>
                  </a:lnTo>
                  <a:lnTo>
                    <a:pt x="0" y="703047"/>
                  </a:lnTo>
                  <a:lnTo>
                    <a:pt x="0" y="0"/>
                  </a:lnTo>
                  <a:close/>
                </a:path>
              </a:pathLst>
            </a:custGeom>
            <a:blipFill rotWithShape="1">
              <a:blip r:embed="rId5">
                <a:alphaModFix/>
              </a:blip>
              <a:stretch>
                <a:fillRect b="0" l="0" r="0" t="0"/>
              </a:stretch>
            </a:blipFill>
            <a:ln>
              <a:noFill/>
            </a:ln>
          </p:spPr>
        </p:sp>
      </p:grpSp>
      <p:grpSp>
        <p:nvGrpSpPr>
          <p:cNvPr id="342" name="Google Shape;342;p11"/>
          <p:cNvGrpSpPr/>
          <p:nvPr/>
        </p:nvGrpSpPr>
        <p:grpSpPr>
          <a:xfrm>
            <a:off x="1028700" y="3151489"/>
            <a:ext cx="1136520" cy="1136520"/>
            <a:chOff x="0" y="0"/>
            <a:chExt cx="1515359" cy="1515359"/>
          </a:xfrm>
        </p:grpSpPr>
        <p:grpSp>
          <p:nvGrpSpPr>
            <p:cNvPr id="343" name="Google Shape;343;p11"/>
            <p:cNvGrpSpPr/>
            <p:nvPr/>
          </p:nvGrpSpPr>
          <p:grpSpPr>
            <a:xfrm>
              <a:off x="0" y="0"/>
              <a:ext cx="1515359" cy="1515359"/>
              <a:chOff x="0" y="0"/>
              <a:chExt cx="812800" cy="812800"/>
            </a:xfrm>
          </p:grpSpPr>
          <p:sp>
            <p:nvSpPr>
              <p:cNvPr id="344" name="Google Shape;344;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1"/>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46" name="Google Shape;346;p11"/>
            <p:cNvSpPr/>
            <p:nvPr/>
          </p:nvSpPr>
          <p:spPr>
            <a:xfrm>
              <a:off x="314244" y="315050"/>
              <a:ext cx="886871" cy="885259"/>
            </a:xfrm>
            <a:custGeom>
              <a:rect b="b" l="l" r="r" t="t"/>
              <a:pathLst>
                <a:path extrusionOk="0" h="885259" w="886871">
                  <a:moveTo>
                    <a:pt x="0" y="0"/>
                  </a:moveTo>
                  <a:lnTo>
                    <a:pt x="886871" y="0"/>
                  </a:lnTo>
                  <a:lnTo>
                    <a:pt x="886871" y="885259"/>
                  </a:lnTo>
                  <a:lnTo>
                    <a:pt x="0" y="885259"/>
                  </a:lnTo>
                  <a:lnTo>
                    <a:pt x="0" y="0"/>
                  </a:lnTo>
                  <a:close/>
                </a:path>
              </a:pathLst>
            </a:custGeom>
            <a:blipFill rotWithShape="1">
              <a:blip r:embed="rId6">
                <a:alphaModFix/>
              </a:blip>
              <a:stretch>
                <a:fillRect b="0" l="0" r="0" t="0"/>
              </a:stretch>
            </a:blipFill>
            <a:ln>
              <a:noFill/>
            </a:ln>
          </p:spPr>
        </p:sp>
      </p:grpSp>
      <p:sp>
        <p:nvSpPr>
          <p:cNvPr id="347" name="Google Shape;347;p11"/>
          <p:cNvSpPr txBox="1"/>
          <p:nvPr/>
        </p:nvSpPr>
        <p:spPr>
          <a:xfrm>
            <a:off x="1028700" y="1019175"/>
            <a:ext cx="7609156" cy="152717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TRADUCCIÓN BINARIA</a:t>
            </a:r>
            <a:endParaRPr b="0" i="0" sz="1400" u="none" cap="none" strike="noStrike">
              <a:solidFill>
                <a:srgbClr val="000000"/>
              </a:solidFill>
              <a:latin typeface="Arial"/>
              <a:ea typeface="Arial"/>
              <a:cs typeface="Arial"/>
              <a:sym typeface="Arial"/>
            </a:endParaRPr>
          </a:p>
        </p:txBody>
      </p:sp>
      <p:sp>
        <p:nvSpPr>
          <p:cNvPr id="348" name="Google Shape;348;p11"/>
          <p:cNvSpPr txBox="1"/>
          <p:nvPr/>
        </p:nvSpPr>
        <p:spPr>
          <a:xfrm>
            <a:off x="2479862" y="3461238"/>
            <a:ext cx="7618506" cy="110236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Hipervisores como </a:t>
            </a:r>
            <a:r>
              <a:rPr b="1" i="0" lang="en-US" sz="1700" u="none" cap="none" strike="noStrike">
                <a:solidFill>
                  <a:srgbClr val="FFFFFF"/>
                </a:solidFill>
                <a:latin typeface="Montserrat"/>
                <a:ea typeface="Montserrat"/>
                <a:cs typeface="Montserrat"/>
                <a:sym typeface="Montserrat"/>
              </a:rPr>
              <a:t>VMware </a:t>
            </a:r>
            <a:r>
              <a:rPr b="0" i="0" lang="en-US" sz="1700" u="none" cap="none" strike="noStrike">
                <a:solidFill>
                  <a:srgbClr val="FFFFFF"/>
                </a:solidFill>
                <a:latin typeface="Montserrat"/>
                <a:ea typeface="Montserrat"/>
                <a:cs typeface="Montserrat"/>
                <a:sym typeface="Montserrat"/>
              </a:rPr>
              <a:t>y </a:t>
            </a:r>
            <a:r>
              <a:rPr b="1" i="0" lang="en-US" sz="1700" u="none" cap="none" strike="noStrike">
                <a:solidFill>
                  <a:srgbClr val="FFFFFF"/>
                </a:solidFill>
                <a:latin typeface="Montserrat"/>
                <a:ea typeface="Montserrat"/>
                <a:cs typeface="Montserrat"/>
                <a:sym typeface="Montserrat"/>
              </a:rPr>
              <a:t>QEMU </a:t>
            </a:r>
            <a:r>
              <a:rPr b="0" i="0" lang="en-US" sz="1700" u="none" cap="none" strike="noStrike">
                <a:solidFill>
                  <a:srgbClr val="FFFFFF"/>
                </a:solidFill>
                <a:latin typeface="Montserrat"/>
                <a:ea typeface="Montserrat"/>
                <a:cs typeface="Montserrat"/>
                <a:sym typeface="Montserrat"/>
              </a:rPr>
              <a:t>implementan traducción binaria para ofrecer soporte a una amplia gama de sistemas operativos, permitiendo a los usuarios ejecutar diversas plataformas en la misma infraestructura de hardware.</a:t>
            </a:r>
            <a:endParaRPr b="0" i="0" sz="1400" u="none" cap="none" strike="noStrike">
              <a:solidFill>
                <a:srgbClr val="000000"/>
              </a:solidFill>
              <a:latin typeface="Arial"/>
              <a:ea typeface="Arial"/>
              <a:cs typeface="Arial"/>
              <a:sym typeface="Arial"/>
            </a:endParaRPr>
          </a:p>
        </p:txBody>
      </p:sp>
      <p:sp>
        <p:nvSpPr>
          <p:cNvPr id="349" name="Google Shape;349;p11"/>
          <p:cNvSpPr txBox="1"/>
          <p:nvPr/>
        </p:nvSpPr>
        <p:spPr>
          <a:xfrm>
            <a:off x="2479862" y="2983093"/>
            <a:ext cx="6057704"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IMPLEMENTACIONES PRÁCTICAS</a:t>
            </a:r>
            <a:endParaRPr b="0" i="0" sz="1400" u="none" cap="none" strike="noStrike">
              <a:solidFill>
                <a:srgbClr val="000000"/>
              </a:solidFill>
              <a:latin typeface="Arial"/>
              <a:ea typeface="Arial"/>
              <a:cs typeface="Arial"/>
              <a:sym typeface="Arial"/>
            </a:endParaRPr>
          </a:p>
        </p:txBody>
      </p:sp>
      <p:sp>
        <p:nvSpPr>
          <p:cNvPr id="350" name="Google Shape;350;p11"/>
          <p:cNvSpPr txBox="1"/>
          <p:nvPr/>
        </p:nvSpPr>
        <p:spPr>
          <a:xfrm>
            <a:off x="2479862" y="6941185"/>
            <a:ext cx="6057704"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USO EN ENTORNOS DIVERSOS</a:t>
            </a:r>
            <a:endParaRPr b="0" i="0" sz="1400" u="none" cap="none" strike="noStrike">
              <a:solidFill>
                <a:srgbClr val="000000"/>
              </a:solidFill>
              <a:latin typeface="Arial"/>
              <a:ea typeface="Arial"/>
              <a:cs typeface="Arial"/>
              <a:sym typeface="Arial"/>
            </a:endParaRPr>
          </a:p>
        </p:txBody>
      </p:sp>
      <p:sp>
        <p:nvSpPr>
          <p:cNvPr id="351" name="Google Shape;351;p11"/>
          <p:cNvSpPr txBox="1"/>
          <p:nvPr/>
        </p:nvSpPr>
        <p:spPr>
          <a:xfrm>
            <a:off x="2479862" y="4766694"/>
            <a:ext cx="6057704"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EFICIENCIA Y RENDIMIENTO</a:t>
            </a:r>
            <a:endParaRPr b="0" i="0" sz="1400" u="none" cap="none" strike="noStrike">
              <a:solidFill>
                <a:srgbClr val="000000"/>
              </a:solidFill>
              <a:latin typeface="Arial"/>
              <a:ea typeface="Arial"/>
              <a:cs typeface="Arial"/>
              <a:sym typeface="Arial"/>
            </a:endParaRPr>
          </a:p>
        </p:txBody>
      </p:sp>
      <p:sp>
        <p:nvSpPr>
          <p:cNvPr id="352" name="Google Shape;352;p11"/>
          <p:cNvSpPr txBox="1"/>
          <p:nvPr/>
        </p:nvSpPr>
        <p:spPr>
          <a:xfrm>
            <a:off x="12969861" y="3854527"/>
            <a:ext cx="3111509" cy="303593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Aunque permite ejecutar sistemas operativos no diseñados para entornos virtualizados, este método puede llevar a una</a:t>
            </a:r>
            <a:r>
              <a:rPr b="0" i="0" lang="en-US" sz="1700" u="none" cap="none" strike="noStrike">
                <a:solidFill>
                  <a:srgbClr val="ACFDDB"/>
                </a:solidFill>
                <a:latin typeface="Montserrat"/>
                <a:ea typeface="Montserrat"/>
                <a:cs typeface="Montserrat"/>
                <a:sym typeface="Montserrat"/>
              </a:rPr>
              <a:t> pérdida de compatibilidad</a:t>
            </a:r>
            <a:r>
              <a:rPr b="0" i="0" lang="en-US" sz="1700" u="none" cap="none" strike="noStrike">
                <a:solidFill>
                  <a:srgbClr val="FFFFFF"/>
                </a:solidFill>
                <a:latin typeface="Montserrat"/>
                <a:ea typeface="Montserrat"/>
                <a:cs typeface="Montserrat"/>
                <a:sym typeface="Montserrat"/>
              </a:rPr>
              <a:t> con ciertas aplicaciones que dependen de instrucciones de hardware específicas</a:t>
            </a:r>
            <a:endParaRPr b="0" i="0" sz="1400" u="none" cap="none" strike="noStrike">
              <a:solidFill>
                <a:srgbClr val="000000"/>
              </a:solidFill>
              <a:latin typeface="Arial"/>
              <a:ea typeface="Arial"/>
              <a:cs typeface="Arial"/>
              <a:sym typeface="Arial"/>
            </a:endParaRPr>
          </a:p>
        </p:txBody>
      </p:sp>
      <p:sp>
        <p:nvSpPr>
          <p:cNvPr id="353" name="Google Shape;353;p11"/>
          <p:cNvSpPr txBox="1"/>
          <p:nvPr/>
        </p:nvSpPr>
        <p:spPr>
          <a:xfrm>
            <a:off x="12969707" y="3361773"/>
            <a:ext cx="3111817" cy="3175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1" i="0" lang="en-US" sz="2000" u="none" cap="none" strike="noStrike">
                <a:solidFill>
                  <a:srgbClr val="FFFFFF"/>
                </a:solidFill>
                <a:latin typeface="Montserrat"/>
                <a:ea typeface="Montserrat"/>
                <a:cs typeface="Montserrat"/>
                <a:sym typeface="Montserrat"/>
              </a:rPr>
              <a:t>¿Sabías qué?</a:t>
            </a:r>
            <a:endParaRPr b="0" i="0" sz="1400" u="none" cap="none" strike="noStrike">
              <a:solidFill>
                <a:srgbClr val="000000"/>
              </a:solidFill>
              <a:latin typeface="Arial"/>
              <a:ea typeface="Arial"/>
              <a:cs typeface="Arial"/>
              <a:sym typeface="Arial"/>
            </a:endParaRPr>
          </a:p>
        </p:txBody>
      </p:sp>
      <p:sp>
        <p:nvSpPr>
          <p:cNvPr id="354" name="Google Shape;354;p11"/>
          <p:cNvSpPr txBox="1"/>
          <p:nvPr/>
        </p:nvSpPr>
        <p:spPr>
          <a:xfrm>
            <a:off x="2479862" y="5124450"/>
            <a:ext cx="7618506" cy="165481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Aunque la traducción binaria permite ejecutar sistemas operativos sin modificaciones, introduce una sobrecarga en el rendimiento al requerir que cada instrucción del sistema huésped sea interceptada y traducida en tiempo real, lo que puede ralentizar operaciones, especialmente en aplicaciones de alto rendimiento.</a:t>
            </a:r>
            <a:endParaRPr b="0" i="0" sz="1400" u="none" cap="none" strike="noStrike">
              <a:solidFill>
                <a:srgbClr val="000000"/>
              </a:solidFill>
              <a:latin typeface="Arial"/>
              <a:ea typeface="Arial"/>
              <a:cs typeface="Arial"/>
              <a:sym typeface="Arial"/>
            </a:endParaRPr>
          </a:p>
        </p:txBody>
      </p:sp>
      <p:sp>
        <p:nvSpPr>
          <p:cNvPr id="355" name="Google Shape;355;p11"/>
          <p:cNvSpPr txBox="1"/>
          <p:nvPr/>
        </p:nvSpPr>
        <p:spPr>
          <a:xfrm>
            <a:off x="2479862" y="7239877"/>
            <a:ext cx="6429345" cy="137858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Este método es común en hipervisores que necesitan soportar múltiples sistemas operativos y configuraciones, siendo útil en la virtualización de escritorios y servidores con diferentes tipos de software.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59" name="Shape 359"/>
        <p:cNvGrpSpPr/>
        <p:nvPr/>
      </p:nvGrpSpPr>
      <p:grpSpPr>
        <a:xfrm>
          <a:off x="0" y="0"/>
          <a:ext cx="0" cy="0"/>
          <a:chOff x="0" y="0"/>
          <a:chExt cx="0" cy="0"/>
        </a:xfrm>
      </p:grpSpPr>
      <p:cxnSp>
        <p:nvCxnSpPr>
          <p:cNvPr id="360" name="Google Shape;360;p12"/>
          <p:cNvCxnSpPr/>
          <p:nvPr/>
        </p:nvCxnSpPr>
        <p:spPr>
          <a:xfrm rot="10800000">
            <a:off x="1028700" y="5381640"/>
            <a:ext cx="7720991" cy="0"/>
          </a:xfrm>
          <a:prstGeom prst="straightConnector1">
            <a:avLst/>
          </a:prstGeom>
          <a:noFill/>
          <a:ln cap="flat" cmpd="sng" w="9525">
            <a:solidFill>
              <a:srgbClr val="FFFFFF"/>
            </a:solidFill>
            <a:prstDash val="lgDash"/>
            <a:round/>
            <a:headEnd len="sm" w="sm" type="none"/>
            <a:tailEnd len="sm" w="sm" type="none"/>
          </a:ln>
        </p:spPr>
      </p:cxnSp>
      <p:cxnSp>
        <p:nvCxnSpPr>
          <p:cNvPr id="361" name="Google Shape;361;p12"/>
          <p:cNvCxnSpPr/>
          <p:nvPr/>
        </p:nvCxnSpPr>
        <p:spPr>
          <a:xfrm rot="10800000">
            <a:off x="1028700" y="7563742"/>
            <a:ext cx="7720991" cy="0"/>
          </a:xfrm>
          <a:prstGeom prst="straightConnector1">
            <a:avLst/>
          </a:prstGeom>
          <a:noFill/>
          <a:ln cap="flat" cmpd="sng" w="9525">
            <a:solidFill>
              <a:srgbClr val="FFFFFF"/>
            </a:solidFill>
            <a:prstDash val="lgDash"/>
            <a:round/>
            <a:headEnd len="sm" w="sm" type="none"/>
            <a:tailEnd len="sm" w="sm" type="none"/>
          </a:ln>
        </p:spPr>
      </p:cxnSp>
      <p:cxnSp>
        <p:nvCxnSpPr>
          <p:cNvPr id="362" name="Google Shape;362;p12"/>
          <p:cNvCxnSpPr/>
          <p:nvPr/>
        </p:nvCxnSpPr>
        <p:spPr>
          <a:xfrm rot="10800000">
            <a:off x="1028700" y="9469619"/>
            <a:ext cx="7720991" cy="0"/>
          </a:xfrm>
          <a:prstGeom prst="straightConnector1">
            <a:avLst/>
          </a:prstGeom>
          <a:noFill/>
          <a:ln cap="flat" cmpd="sng" w="9525">
            <a:solidFill>
              <a:srgbClr val="FFFFFF"/>
            </a:solidFill>
            <a:prstDash val="lgDash"/>
            <a:round/>
            <a:headEnd len="sm" w="sm" type="none"/>
            <a:tailEnd len="sm" w="sm" type="none"/>
          </a:ln>
        </p:spPr>
      </p:cxnSp>
      <p:sp>
        <p:nvSpPr>
          <p:cNvPr id="363" name="Google Shape;363;p12"/>
          <p:cNvSpPr/>
          <p:nvPr/>
        </p:nvSpPr>
        <p:spPr>
          <a:xfrm>
            <a:off x="9705287" y="2572517"/>
            <a:ext cx="7960894" cy="5970671"/>
          </a:xfrm>
          <a:custGeom>
            <a:rect b="b" l="l" r="r" t="t"/>
            <a:pathLst>
              <a:path extrusionOk="0" h="5970671" w="7960894">
                <a:moveTo>
                  <a:pt x="0" y="0"/>
                </a:moveTo>
                <a:lnTo>
                  <a:pt x="7960894" y="0"/>
                </a:lnTo>
                <a:lnTo>
                  <a:pt x="7960894" y="5970671"/>
                </a:lnTo>
                <a:lnTo>
                  <a:pt x="0" y="5970671"/>
                </a:lnTo>
                <a:lnTo>
                  <a:pt x="0" y="0"/>
                </a:lnTo>
                <a:close/>
              </a:path>
            </a:pathLst>
          </a:custGeom>
          <a:blipFill rotWithShape="1">
            <a:blip r:embed="rId3">
              <a:alphaModFix/>
            </a:blip>
            <a:stretch>
              <a:fillRect b="0" l="0" r="0" t="0"/>
            </a:stretch>
          </a:blipFill>
          <a:ln>
            <a:noFill/>
          </a:ln>
        </p:spPr>
      </p:sp>
      <p:sp>
        <p:nvSpPr>
          <p:cNvPr id="364" name="Google Shape;364;p12"/>
          <p:cNvSpPr txBox="1"/>
          <p:nvPr/>
        </p:nvSpPr>
        <p:spPr>
          <a:xfrm>
            <a:off x="1028700" y="1470979"/>
            <a:ext cx="8115300" cy="76517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PARAVIRTUALIZACIÓN</a:t>
            </a:r>
            <a:endParaRPr b="0" i="0" sz="1400" u="none" cap="none" strike="noStrike">
              <a:solidFill>
                <a:srgbClr val="000000"/>
              </a:solidFill>
              <a:latin typeface="Arial"/>
              <a:ea typeface="Arial"/>
              <a:cs typeface="Arial"/>
              <a:sym typeface="Arial"/>
            </a:endParaRPr>
          </a:p>
        </p:txBody>
      </p:sp>
      <p:sp>
        <p:nvSpPr>
          <p:cNvPr id="365" name="Google Shape;365;p12"/>
          <p:cNvSpPr txBox="1"/>
          <p:nvPr/>
        </p:nvSpPr>
        <p:spPr>
          <a:xfrm>
            <a:off x="1028700" y="3275717"/>
            <a:ext cx="7720991" cy="193103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La paravirtualización mejora el rendimiento al permitir que el sistema operativo huésped se comunique directamente con el hipervisor. Esto reduce la necesidad de traducir instrucciones en tiempo real, lo que disminuye la latencia y mejora la eficiencia general del sistema. Los procesos pueden ejecutarse más rápidamente, lo que es crucial para aplicaciones que requieren un rendimiento intenso.</a:t>
            </a:r>
            <a:endParaRPr b="0" i="0" sz="1400" u="none" cap="none" strike="noStrike">
              <a:solidFill>
                <a:srgbClr val="000000"/>
              </a:solidFill>
              <a:latin typeface="Arial"/>
              <a:ea typeface="Arial"/>
              <a:cs typeface="Arial"/>
              <a:sym typeface="Arial"/>
            </a:endParaRPr>
          </a:p>
        </p:txBody>
      </p:sp>
      <p:sp>
        <p:nvSpPr>
          <p:cNvPr id="366" name="Google Shape;366;p12"/>
          <p:cNvSpPr txBox="1"/>
          <p:nvPr/>
        </p:nvSpPr>
        <p:spPr>
          <a:xfrm>
            <a:off x="1028700" y="2806899"/>
            <a:ext cx="7720991"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EFICIENCIA AUMENTADA</a:t>
            </a:r>
            <a:endParaRPr b="0" i="0" sz="1400" u="none" cap="none" strike="noStrike">
              <a:solidFill>
                <a:srgbClr val="000000"/>
              </a:solidFill>
              <a:latin typeface="Arial"/>
              <a:ea typeface="Arial"/>
              <a:cs typeface="Arial"/>
              <a:sym typeface="Arial"/>
            </a:endParaRPr>
          </a:p>
        </p:txBody>
      </p:sp>
      <p:sp>
        <p:nvSpPr>
          <p:cNvPr id="367" name="Google Shape;367;p12"/>
          <p:cNvSpPr txBox="1"/>
          <p:nvPr/>
        </p:nvSpPr>
        <p:spPr>
          <a:xfrm>
            <a:off x="1028700" y="5538803"/>
            <a:ext cx="7720991"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MODIFICACIONES NECESARIAS</a:t>
            </a:r>
            <a:endParaRPr b="0" i="0" sz="1400" u="none" cap="none" strike="noStrike">
              <a:solidFill>
                <a:srgbClr val="000000"/>
              </a:solidFill>
              <a:latin typeface="Arial"/>
              <a:ea typeface="Arial"/>
              <a:cs typeface="Arial"/>
              <a:sym typeface="Arial"/>
            </a:endParaRPr>
          </a:p>
        </p:txBody>
      </p:sp>
      <p:sp>
        <p:nvSpPr>
          <p:cNvPr id="368" name="Google Shape;368;p12"/>
          <p:cNvSpPr txBox="1"/>
          <p:nvPr/>
        </p:nvSpPr>
        <p:spPr>
          <a:xfrm>
            <a:off x="1028700" y="6008945"/>
            <a:ext cx="7720991" cy="137858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Requiere que el sistema operativo huésped sea adaptado o modificado, lo que significa que no todos los sistemas operativos son compatibles. Esto puede ser un obstáculo en entornos donde se utilizan sistemas operativos propietarios o donde no se tiene acceso al código fuente para realizar modificaciones.</a:t>
            </a:r>
            <a:endParaRPr b="0" i="0" sz="1400" u="none" cap="none" strike="noStrike">
              <a:solidFill>
                <a:srgbClr val="000000"/>
              </a:solidFill>
              <a:latin typeface="Arial"/>
              <a:ea typeface="Arial"/>
              <a:cs typeface="Arial"/>
              <a:sym typeface="Arial"/>
            </a:endParaRPr>
          </a:p>
        </p:txBody>
      </p:sp>
      <p:sp>
        <p:nvSpPr>
          <p:cNvPr id="369" name="Google Shape;369;p12"/>
          <p:cNvSpPr txBox="1"/>
          <p:nvPr/>
        </p:nvSpPr>
        <p:spPr>
          <a:xfrm>
            <a:off x="1028700" y="7720905"/>
            <a:ext cx="7720991" cy="317742"/>
          </a:xfrm>
          <a:prstGeom prst="rect">
            <a:avLst/>
          </a:prstGeom>
          <a:noFill/>
          <a:ln>
            <a:noFill/>
          </a:ln>
        </p:spPr>
        <p:txBody>
          <a:bodyPr anchorCtr="0" anchor="t" bIns="0" lIns="0" spcFirstLastPara="1" rIns="0" wrap="square" tIns="0">
            <a:spAutoFit/>
          </a:bodyPr>
          <a:lstStyle/>
          <a:p>
            <a:pPr indent="0" lvl="0" marL="0" marR="0" rtl="0" algn="l">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IDEAL PARA ENTORNOS CONTROLADOS</a:t>
            </a:r>
            <a:endParaRPr b="0" i="0" sz="1400" u="none" cap="none" strike="noStrike">
              <a:solidFill>
                <a:srgbClr val="000000"/>
              </a:solidFill>
              <a:latin typeface="Arial"/>
              <a:ea typeface="Arial"/>
              <a:cs typeface="Arial"/>
              <a:sym typeface="Arial"/>
            </a:endParaRPr>
          </a:p>
        </p:txBody>
      </p:sp>
      <p:sp>
        <p:nvSpPr>
          <p:cNvPr id="370" name="Google Shape;370;p12"/>
          <p:cNvSpPr txBox="1"/>
          <p:nvPr/>
        </p:nvSpPr>
        <p:spPr>
          <a:xfrm>
            <a:off x="1028700" y="8191047"/>
            <a:ext cx="7720991" cy="110236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Es más adecuada para entornos empresariales donde se pueden implementar y gestionar cambios en el software. Esto permite a las organizaciones maximizar el rendimiento y la eficiencia de sus aplicaciones críticas.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4" name="Shape 374"/>
        <p:cNvGrpSpPr/>
        <p:nvPr/>
      </p:nvGrpSpPr>
      <p:grpSpPr>
        <a:xfrm>
          <a:off x="0" y="0"/>
          <a:ext cx="0" cy="0"/>
          <a:chOff x="0" y="0"/>
          <a:chExt cx="0" cy="0"/>
        </a:xfrm>
      </p:grpSpPr>
      <p:sp>
        <p:nvSpPr>
          <p:cNvPr id="375" name="Google Shape;375;g35d07f1e3da_0_137"/>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376" name="Google Shape;376;g35d07f1e3da_0_137"/>
          <p:cNvSpPr/>
          <p:nvPr/>
        </p:nvSpPr>
        <p:spPr>
          <a:xfrm rot="931907">
            <a:off x="-5937582" y="-3092614"/>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377" name="Google Shape;377;g35d07f1e3da_0_137"/>
          <p:cNvSpPr/>
          <p:nvPr/>
        </p:nvSpPr>
        <p:spPr>
          <a:xfrm rot="931907">
            <a:off x="16285766" y="5630925"/>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378" name="Google Shape;378;g35d07f1e3da_0_137"/>
          <p:cNvSpPr txBox="1"/>
          <p:nvPr/>
        </p:nvSpPr>
        <p:spPr>
          <a:xfrm>
            <a:off x="4335525" y="2594750"/>
            <a:ext cx="12042600" cy="46017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9000"/>
              <a:buFont typeface="Arial"/>
              <a:buNone/>
            </a:pPr>
            <a:r>
              <a:rPr b="1" i="0" lang="en-US" sz="9000" u="none" cap="none" strike="noStrike">
                <a:solidFill>
                  <a:srgbClr val="FFFFFF"/>
                </a:solidFill>
                <a:latin typeface="Arial"/>
                <a:ea typeface="Arial"/>
                <a:cs typeface="Arial"/>
                <a:sym typeface="Arial"/>
              </a:rPr>
              <a:t>Ejemplo Guiado:</a:t>
            </a:r>
            <a:r>
              <a:rPr b="0" i="0" lang="en-US" sz="9000" u="none" cap="none" strike="noStrike">
                <a:solidFill>
                  <a:srgbClr val="FFFFFF"/>
                </a:solidFill>
                <a:latin typeface="Arial"/>
                <a:ea typeface="Arial"/>
                <a:cs typeface="Arial"/>
                <a:sym typeface="Arial"/>
              </a:rPr>
              <a:t> </a:t>
            </a:r>
            <a:endParaRPr b="0" i="0" sz="8600" u="none" cap="none" strike="noStrike">
              <a:solidFill>
                <a:srgbClr val="FFFFFF"/>
              </a:solidFill>
              <a:latin typeface="Arial"/>
              <a:ea typeface="Arial"/>
              <a:cs typeface="Arial"/>
              <a:sym typeface="Arial"/>
            </a:endParaRPr>
          </a:p>
          <a:p>
            <a:pPr indent="0" lvl="0" marL="0" marR="0" rtl="0" algn="ctr">
              <a:lnSpc>
                <a:spcPct val="121000"/>
              </a:lnSpc>
              <a:spcBef>
                <a:spcPts val="0"/>
              </a:spcBef>
              <a:spcAft>
                <a:spcPts val="0"/>
              </a:spcAft>
              <a:buClr>
                <a:srgbClr val="000000"/>
              </a:buClr>
              <a:buSzPts val="8600"/>
              <a:buFont typeface="Arial"/>
              <a:buNone/>
            </a:pPr>
            <a:r>
              <a:rPr b="0" i="0" lang="en-US" sz="8600" u="none" cap="none" strike="noStrike">
                <a:solidFill>
                  <a:srgbClr val="FFFFFF"/>
                </a:solidFill>
                <a:latin typeface="Arial"/>
                <a:ea typeface="Arial"/>
                <a:cs typeface="Arial"/>
                <a:sym typeface="Arial"/>
              </a:rPr>
              <a:t>Control de Acceso en Linux</a:t>
            </a:r>
            <a:endParaRPr b="0" i="0" sz="8600" u="none" cap="none" strike="noStrike">
              <a:solidFill>
                <a:srgbClr val="FFFFFF"/>
              </a:solidFill>
              <a:latin typeface="Arial"/>
              <a:ea typeface="Arial"/>
              <a:cs typeface="Arial"/>
              <a:sym typeface="Arial"/>
            </a:endParaRPr>
          </a:p>
        </p:txBody>
      </p:sp>
      <p:pic>
        <p:nvPicPr>
          <p:cNvPr id="379" name="Google Shape;379;g35d07f1e3da_0_137"/>
          <p:cNvPicPr preferRelativeResize="0"/>
          <p:nvPr/>
        </p:nvPicPr>
        <p:blipFill rotWithShape="1">
          <a:blip r:embed="rId5">
            <a:alphaModFix/>
          </a:blip>
          <a:srcRect b="0" l="0" r="0" t="0"/>
          <a:stretch/>
        </p:blipFill>
        <p:spPr>
          <a:xfrm>
            <a:off x="1782825" y="3924300"/>
            <a:ext cx="2438400" cy="2438400"/>
          </a:xfrm>
          <a:prstGeom prst="rect">
            <a:avLst/>
          </a:prstGeom>
          <a:noFill/>
          <a:ln>
            <a:noFill/>
          </a:ln>
        </p:spPr>
      </p:pic>
      <p:sp>
        <p:nvSpPr>
          <p:cNvPr id="380" name="Google Shape;380;g35d07f1e3da_0_137"/>
          <p:cNvSpPr/>
          <p:nvPr/>
        </p:nvSpPr>
        <p:spPr>
          <a:xfrm>
            <a:off x="19015645" y="-4"/>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6">
              <a:alphaModFix/>
            </a:blip>
            <a:stretch>
              <a:fillRect b="0" l="0" r="0" t="0"/>
            </a:stretch>
          </a:blipFill>
          <a:ln>
            <a:noFill/>
          </a:ln>
        </p:spPr>
      </p:sp>
      <p:sp>
        <p:nvSpPr>
          <p:cNvPr id="381" name="Google Shape;381;g35d07f1e3da_0_137"/>
          <p:cNvSpPr txBox="1"/>
          <p:nvPr/>
        </p:nvSpPr>
        <p:spPr>
          <a:xfrm>
            <a:off x="19709761" y="1108428"/>
            <a:ext cx="3238200" cy="29145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2014"/>
              <a:buFont typeface="Arial"/>
              <a:buNone/>
            </a:pPr>
            <a:r>
              <a:rPr b="0" i="0" lang="en-US" sz="2014" u="none" cap="none" strike="noStrike">
                <a:solidFill>
                  <a:srgbClr val="131416"/>
                </a:solidFill>
                <a:latin typeface="Open Sans"/>
                <a:ea typeface="Open Sans"/>
                <a:cs typeface="Open Sans"/>
                <a:sym typeface="Open Sans"/>
              </a:rPr>
              <a:t>Parte de la Taxonomía de Bloom nos habla de la parte de crear (llevar a la realidad la teoría aprendida) trata de dar ejemplos de este estilo, si aplican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85" name="Shape 385"/>
        <p:cNvGrpSpPr/>
        <p:nvPr/>
      </p:nvGrpSpPr>
      <p:grpSpPr>
        <a:xfrm>
          <a:off x="0" y="0"/>
          <a:ext cx="0" cy="0"/>
          <a:chOff x="0" y="0"/>
          <a:chExt cx="0" cy="0"/>
        </a:xfrm>
      </p:grpSpPr>
      <p:sp>
        <p:nvSpPr>
          <p:cNvPr id="386" name="Google Shape;386;g35d07f1e3da_0_147"/>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387" name="Google Shape;387;g35d07f1e3da_0_147"/>
          <p:cNvSpPr txBox="1"/>
          <p:nvPr/>
        </p:nvSpPr>
        <p:spPr>
          <a:xfrm>
            <a:off x="2293040" y="1190125"/>
            <a:ext cx="13701900" cy="1108200"/>
          </a:xfrm>
          <a:prstGeom prst="rect">
            <a:avLst/>
          </a:prstGeom>
          <a:noFill/>
          <a:ln>
            <a:noFill/>
          </a:ln>
        </p:spPr>
        <p:txBody>
          <a:bodyPr anchorCtr="0" anchor="ctr" bIns="0" lIns="0" spcFirstLastPara="1" rIns="0" wrap="square" tIns="0">
            <a:noAutofit/>
          </a:bodyPr>
          <a:lstStyle/>
          <a:p>
            <a:pPr indent="0" lvl="0" marL="0" marR="0" rtl="0" algn="ctr">
              <a:lnSpc>
                <a:spcPct val="121000"/>
              </a:lnSpc>
              <a:spcBef>
                <a:spcPts val="0"/>
              </a:spcBef>
              <a:spcAft>
                <a:spcPts val="0"/>
              </a:spcAft>
              <a:buClr>
                <a:srgbClr val="000000"/>
              </a:buClr>
              <a:buSzPts val="7200"/>
              <a:buFont typeface="Arial"/>
              <a:buNone/>
            </a:pPr>
            <a:r>
              <a:rPr b="0" i="0" lang="en-US" sz="7200" u="none" cap="none" strike="noStrike">
                <a:solidFill>
                  <a:srgbClr val="FFFFFF"/>
                </a:solidFill>
                <a:latin typeface="Calibri"/>
                <a:ea typeface="Calibri"/>
                <a:cs typeface="Calibri"/>
                <a:sym typeface="Calibri"/>
              </a:rPr>
              <a:t>CONCEPTOS CLAVE APRENDIDOS</a:t>
            </a:r>
            <a:endParaRPr b="0" i="0" sz="7200" u="none" cap="none" strike="noStrike">
              <a:solidFill>
                <a:srgbClr val="FFFFFF"/>
              </a:solidFill>
              <a:latin typeface="Calibri"/>
              <a:ea typeface="Calibri"/>
              <a:cs typeface="Calibri"/>
              <a:sym typeface="Calibri"/>
            </a:endParaRPr>
          </a:p>
        </p:txBody>
      </p:sp>
      <p:grpSp>
        <p:nvGrpSpPr>
          <p:cNvPr id="388" name="Google Shape;388;g35d07f1e3da_0_147"/>
          <p:cNvGrpSpPr/>
          <p:nvPr/>
        </p:nvGrpSpPr>
        <p:grpSpPr>
          <a:xfrm>
            <a:off x="5348650" y="3052877"/>
            <a:ext cx="8767890" cy="4860102"/>
            <a:chOff x="0" y="-19050"/>
            <a:chExt cx="1956900" cy="2395201"/>
          </a:xfrm>
        </p:grpSpPr>
        <p:sp>
          <p:nvSpPr>
            <p:cNvPr id="389" name="Google Shape;389;g35d07f1e3da_0_147"/>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g35d07f1e3da_0_147"/>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91" name="Google Shape;391;g35d07f1e3da_0_147"/>
          <p:cNvSpPr txBox="1"/>
          <p:nvPr/>
        </p:nvSpPr>
        <p:spPr>
          <a:xfrm>
            <a:off x="6271525" y="4405475"/>
            <a:ext cx="7333200" cy="16623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Arial"/>
              <a:buChar char="●"/>
            </a:pPr>
            <a:r>
              <a:rPr b="0" i="0" lang="en-US" sz="3200" u="none" cap="none" strike="noStrike">
                <a:solidFill>
                  <a:schemeClr val="lt1"/>
                </a:solidFill>
                <a:latin typeface="Arial"/>
                <a:ea typeface="Arial"/>
                <a:cs typeface="Arial"/>
                <a:sym typeface="Arial"/>
              </a:rPr>
              <a:t>Proteccion</a:t>
            </a:r>
            <a:endParaRPr b="0" i="0" sz="3200" u="none" cap="none" strike="noStrike">
              <a:solidFill>
                <a:schemeClr val="lt1"/>
              </a:solidFill>
              <a:latin typeface="Arial"/>
              <a:ea typeface="Arial"/>
              <a:cs typeface="Arial"/>
              <a:sym typeface="Arial"/>
            </a:endParaRPr>
          </a:p>
          <a:p>
            <a:pPr indent="-431800" lvl="0" marL="457200" marR="0" rtl="0" algn="l">
              <a:lnSpc>
                <a:spcPct val="100000"/>
              </a:lnSpc>
              <a:spcBef>
                <a:spcPts val="0"/>
              </a:spcBef>
              <a:spcAft>
                <a:spcPts val="0"/>
              </a:spcAft>
              <a:buClr>
                <a:schemeClr val="lt1"/>
              </a:buClr>
              <a:buSzPts val="3200"/>
              <a:buFont typeface="Arial"/>
              <a:buChar char="●"/>
            </a:pPr>
            <a:r>
              <a:rPr b="0" i="0" lang="en-US" sz="3200" u="none" cap="none" strike="noStrike">
                <a:solidFill>
                  <a:schemeClr val="lt1"/>
                </a:solidFill>
                <a:latin typeface="Arial"/>
                <a:ea typeface="Arial"/>
                <a:cs typeface="Arial"/>
                <a:sym typeface="Arial"/>
              </a:rPr>
              <a:t>Seguridad</a:t>
            </a:r>
            <a:endParaRPr b="0" i="0" sz="3200" u="none" cap="none" strike="noStrike">
              <a:solidFill>
                <a:schemeClr val="lt1"/>
              </a:solidFill>
              <a:latin typeface="Arial"/>
              <a:ea typeface="Arial"/>
              <a:cs typeface="Arial"/>
              <a:sym typeface="Arial"/>
            </a:endParaRPr>
          </a:p>
          <a:p>
            <a:pPr indent="-431800" lvl="0" marL="457200" marR="0" rtl="0" algn="l">
              <a:lnSpc>
                <a:spcPct val="100000"/>
              </a:lnSpc>
              <a:spcBef>
                <a:spcPts val="0"/>
              </a:spcBef>
              <a:spcAft>
                <a:spcPts val="0"/>
              </a:spcAft>
              <a:buClr>
                <a:schemeClr val="lt1"/>
              </a:buClr>
              <a:buSzPts val="3200"/>
              <a:buFont typeface="Arial"/>
              <a:buChar char="●"/>
            </a:pPr>
            <a:r>
              <a:rPr b="0" i="0" lang="en-US" sz="3200" u="none" cap="none" strike="noStrike">
                <a:solidFill>
                  <a:schemeClr val="lt1"/>
                </a:solidFill>
                <a:latin typeface="Arial"/>
                <a:ea typeface="Arial"/>
                <a:cs typeface="Arial"/>
                <a:sym typeface="Arial"/>
              </a:rPr>
              <a:t>Vulnerabilidades</a:t>
            </a:r>
            <a:endParaRPr b="0" i="0" sz="3200" u="none" cap="none" strike="noStrike">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95" name="Shape 395"/>
        <p:cNvGrpSpPr/>
        <p:nvPr/>
      </p:nvGrpSpPr>
      <p:grpSpPr>
        <a:xfrm>
          <a:off x="0" y="0"/>
          <a:ext cx="0" cy="0"/>
          <a:chOff x="0" y="0"/>
          <a:chExt cx="0" cy="0"/>
        </a:xfrm>
      </p:grpSpPr>
      <p:sp>
        <p:nvSpPr>
          <p:cNvPr id="396" name="Google Shape;396;g35d07f1e3da_0_156"/>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397" name="Google Shape;397;g35d07f1e3da_0_156"/>
          <p:cNvSpPr txBox="1"/>
          <p:nvPr/>
        </p:nvSpPr>
        <p:spPr>
          <a:xfrm>
            <a:off x="2293015" y="109557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VALOR DE LA SEMANA</a:t>
            </a:r>
            <a:endParaRPr b="0" i="0" sz="4900" u="none" cap="none" strike="noStrike">
              <a:solidFill>
                <a:srgbClr val="FFFFFF"/>
              </a:solidFill>
              <a:latin typeface="Arial"/>
              <a:ea typeface="Arial"/>
              <a:cs typeface="Arial"/>
              <a:sym typeface="Arial"/>
            </a:endParaRPr>
          </a:p>
        </p:txBody>
      </p:sp>
      <p:grpSp>
        <p:nvGrpSpPr>
          <p:cNvPr id="398" name="Google Shape;398;g35d07f1e3da_0_156"/>
          <p:cNvGrpSpPr/>
          <p:nvPr/>
        </p:nvGrpSpPr>
        <p:grpSpPr>
          <a:xfrm>
            <a:off x="2293074" y="3299175"/>
            <a:ext cx="13701822" cy="4860102"/>
            <a:chOff x="0" y="-19050"/>
            <a:chExt cx="1956900" cy="2395201"/>
          </a:xfrm>
        </p:grpSpPr>
        <p:sp>
          <p:nvSpPr>
            <p:cNvPr id="399" name="Google Shape;399;g35d07f1e3da_0_156"/>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g35d07f1e3da_0_156"/>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01" name="Google Shape;401;g35d07f1e3da_0_156"/>
          <p:cNvSpPr txBox="1"/>
          <p:nvPr/>
        </p:nvSpPr>
        <p:spPr>
          <a:xfrm>
            <a:off x="2786676" y="4405475"/>
            <a:ext cx="12714600" cy="26475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Arial"/>
              <a:buChar char="●"/>
            </a:pPr>
            <a:r>
              <a:rPr b="1" i="0" lang="en-US" sz="3200" u="none" cap="none" strike="noStrike">
                <a:solidFill>
                  <a:schemeClr val="lt1"/>
                </a:solidFill>
                <a:latin typeface="Arial"/>
                <a:ea typeface="Arial"/>
                <a:cs typeface="Arial"/>
                <a:sym typeface="Arial"/>
              </a:rPr>
              <a:t>Etica: </a:t>
            </a:r>
            <a:r>
              <a:rPr b="0" i="0" lang="en-US" sz="3200" u="none" cap="none" strike="noStrike">
                <a:solidFill>
                  <a:schemeClr val="lt1"/>
                </a:solidFill>
                <a:latin typeface="Arial"/>
                <a:ea typeface="Arial"/>
                <a:cs typeface="Arial"/>
                <a:sym typeface="Arial"/>
              </a:rPr>
              <a:t>Los mecanismos de control de acceso, privilegio y seguridad deben programarse de manera responsable, siendo que somos personas que potencialmente estarán detrás de sistemas que requieren seguridad importante, es esencial mantener una ética intachable.</a:t>
            </a:r>
            <a:endParaRPr b="0" i="0" sz="3200" u="none" cap="none" strike="noStrik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g35d07f1e3da_0_12"/>
          <p:cNvPicPr preferRelativeResize="0"/>
          <p:nvPr/>
        </p:nvPicPr>
        <p:blipFill rotWithShape="1">
          <a:blip r:embed="rId3">
            <a:alphaModFix/>
          </a:blip>
          <a:srcRect b="0" l="0" r="0" t="0"/>
          <a:stretch/>
        </p:blipFill>
        <p:spPr>
          <a:xfrm>
            <a:off x="-13" y="0"/>
            <a:ext cx="18288000" cy="10286970"/>
          </a:xfrm>
          <a:prstGeom prst="rect">
            <a:avLst/>
          </a:prstGeom>
          <a:noFill/>
          <a:ln>
            <a:noFill/>
          </a:ln>
        </p:spPr>
      </p:pic>
      <p:grpSp>
        <p:nvGrpSpPr>
          <p:cNvPr id="98" name="Google Shape;98;g35d07f1e3da_0_12"/>
          <p:cNvGrpSpPr/>
          <p:nvPr/>
        </p:nvGrpSpPr>
        <p:grpSpPr>
          <a:xfrm>
            <a:off x="9975044" y="2453203"/>
            <a:ext cx="7764346" cy="662374"/>
            <a:chOff x="3095445" y="-87910"/>
            <a:chExt cx="5099400" cy="435000"/>
          </a:xfrm>
        </p:grpSpPr>
        <p:sp>
          <p:nvSpPr>
            <p:cNvPr id="99" name="Google Shape;99;g35d07f1e3da_0_12"/>
            <p:cNvSpPr/>
            <p:nvPr/>
          </p:nvSpPr>
          <p:spPr>
            <a:xfrm>
              <a:off x="3095511" y="-73611"/>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g35d07f1e3da_0_12"/>
            <p:cNvSpPr txBox="1"/>
            <p:nvPr/>
          </p:nvSpPr>
          <p:spPr>
            <a:xfrm>
              <a:off x="3095445" y="-87910"/>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Anuncios Importantes</a:t>
              </a:r>
              <a:endParaRPr b="0" i="0" sz="1400" u="none" cap="none" strike="noStrike">
                <a:solidFill>
                  <a:srgbClr val="000000"/>
                </a:solidFill>
                <a:latin typeface="Arial"/>
                <a:ea typeface="Arial"/>
                <a:cs typeface="Arial"/>
                <a:sym typeface="Arial"/>
              </a:endParaRPr>
            </a:p>
          </p:txBody>
        </p:sp>
      </p:grpSp>
      <p:pic>
        <p:nvPicPr>
          <p:cNvPr id="101" name="Google Shape;101;g35d07f1e3da_0_12"/>
          <p:cNvPicPr preferRelativeResize="0"/>
          <p:nvPr/>
        </p:nvPicPr>
        <p:blipFill rotWithShape="1">
          <a:blip r:embed="rId4">
            <a:alphaModFix/>
          </a:blip>
          <a:srcRect b="-138" l="-3870" r="3869" t="140"/>
          <a:stretch/>
        </p:blipFill>
        <p:spPr>
          <a:xfrm rot="-1769370">
            <a:off x="2487697" y="2265794"/>
            <a:ext cx="3499333" cy="3372288"/>
          </a:xfrm>
          <a:prstGeom prst="rect">
            <a:avLst/>
          </a:prstGeom>
          <a:noFill/>
          <a:ln>
            <a:noFill/>
          </a:ln>
        </p:spPr>
      </p:pic>
      <p:sp>
        <p:nvSpPr>
          <p:cNvPr id="102" name="Google Shape;102;g35d07f1e3da_0_12"/>
          <p:cNvSpPr txBox="1"/>
          <p:nvPr/>
        </p:nvSpPr>
        <p:spPr>
          <a:xfrm>
            <a:off x="7327600" y="3550913"/>
            <a:ext cx="10411800" cy="2770500"/>
          </a:xfrm>
          <a:prstGeom prst="rect">
            <a:avLst/>
          </a:prstGeom>
          <a:noFill/>
          <a:ln>
            <a:noFill/>
          </a:ln>
        </p:spPr>
        <p:txBody>
          <a:bodyPr anchorCtr="0" anchor="t" bIns="91425" lIns="91425" spcFirstLastPara="1" rIns="91425" wrap="square" tIns="91425">
            <a:spAutoFit/>
          </a:bodyPr>
          <a:lstStyle/>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Proyecto</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Notas DTT</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Conferencias ECYS</a:t>
            </a:r>
            <a:endParaRPr b="0" i="0" sz="4200" u="none" cap="none" strike="noStrike">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Foro de la semana</a:t>
            </a:r>
            <a:endParaRPr b="0" i="0" sz="4200" u="none" cap="none" strike="noStrike">
              <a:solidFill>
                <a:schemeClr val="l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405" name="Shape 405"/>
        <p:cNvGrpSpPr/>
        <p:nvPr/>
      </p:nvGrpSpPr>
      <p:grpSpPr>
        <a:xfrm>
          <a:off x="0" y="0"/>
          <a:ext cx="0" cy="0"/>
          <a:chOff x="0" y="0"/>
          <a:chExt cx="0" cy="0"/>
        </a:xfrm>
      </p:grpSpPr>
      <p:grpSp>
        <p:nvGrpSpPr>
          <p:cNvPr id="406" name="Google Shape;406;p13"/>
          <p:cNvGrpSpPr/>
          <p:nvPr/>
        </p:nvGrpSpPr>
        <p:grpSpPr>
          <a:xfrm>
            <a:off x="6725937" y="6354796"/>
            <a:ext cx="4836125" cy="1241011"/>
            <a:chOff x="0" y="-19050"/>
            <a:chExt cx="1273712" cy="326851"/>
          </a:xfrm>
        </p:grpSpPr>
        <p:sp>
          <p:nvSpPr>
            <p:cNvPr id="407" name="Google Shape;407;p13"/>
            <p:cNvSpPr/>
            <p:nvPr/>
          </p:nvSpPr>
          <p:spPr>
            <a:xfrm>
              <a:off x="0" y="0"/>
              <a:ext cx="1273712" cy="307801"/>
            </a:xfrm>
            <a:custGeom>
              <a:rect b="b" l="l" r="r" t="t"/>
              <a:pathLst>
                <a:path extrusionOk="0" h="307801" w="1273712">
                  <a:moveTo>
                    <a:pt x="81643" y="0"/>
                  </a:moveTo>
                  <a:lnTo>
                    <a:pt x="1192069" y="0"/>
                  </a:lnTo>
                  <a:cubicBezTo>
                    <a:pt x="1237159" y="0"/>
                    <a:pt x="1273712" y="36553"/>
                    <a:pt x="1273712" y="81643"/>
                  </a:cubicBezTo>
                  <a:lnTo>
                    <a:pt x="1273712" y="226157"/>
                  </a:lnTo>
                  <a:cubicBezTo>
                    <a:pt x="1273712" y="271248"/>
                    <a:pt x="1237159" y="307801"/>
                    <a:pt x="1192069" y="307801"/>
                  </a:cubicBezTo>
                  <a:lnTo>
                    <a:pt x="81643" y="307801"/>
                  </a:lnTo>
                  <a:cubicBezTo>
                    <a:pt x="36553" y="307801"/>
                    <a:pt x="0" y="271248"/>
                    <a:pt x="0" y="226157"/>
                  </a:cubicBezTo>
                  <a:lnTo>
                    <a:pt x="0" y="81643"/>
                  </a:lnTo>
                  <a:cubicBezTo>
                    <a:pt x="0" y="36553"/>
                    <a:pt x="36553" y="0"/>
                    <a:pt x="81643"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3"/>
            <p:cNvSpPr txBox="1"/>
            <p:nvPr/>
          </p:nvSpPr>
          <p:spPr>
            <a:xfrm>
              <a:off x="0" y="-19050"/>
              <a:ext cx="1273712" cy="326851"/>
            </a:xfrm>
            <a:prstGeom prst="rect">
              <a:avLst/>
            </a:prstGeom>
            <a:noFill/>
            <a:ln>
              <a:noFill/>
            </a:ln>
          </p:spPr>
          <p:txBody>
            <a:bodyPr anchorCtr="0" anchor="ctr" bIns="50800" lIns="50800" spcFirstLastPara="1" rIns="50800" wrap="square" tIns="50800">
              <a:noAutofit/>
            </a:bodyPr>
            <a:lstStyle/>
            <a:p>
              <a:pPr indent="0" lvl="0" marL="0" marR="0" rtl="0" algn="ctr">
                <a:lnSpc>
                  <a:spcPct val="122777"/>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09" name="Google Shape;409;p13"/>
          <p:cNvSpPr txBox="1"/>
          <p:nvPr/>
        </p:nvSpPr>
        <p:spPr>
          <a:xfrm>
            <a:off x="3937269" y="2564169"/>
            <a:ext cx="10413462" cy="321564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10500"/>
              <a:buFont typeface="Arial"/>
              <a:buNone/>
            </a:pPr>
            <a:r>
              <a:rPr b="0" i="0" lang="en-US" sz="10500" u="none" cap="none" strike="noStrike">
                <a:solidFill>
                  <a:srgbClr val="FFFFFF"/>
                </a:solidFill>
                <a:latin typeface="Arial"/>
                <a:ea typeface="Arial"/>
                <a:cs typeface="Arial"/>
                <a:sym typeface="Arial"/>
              </a:rPr>
              <a:t>¡GRACIAS POR LA ATENCIÓN!</a:t>
            </a:r>
            <a:endParaRPr b="0" i="0" sz="1400" u="none" cap="none" strike="noStrike">
              <a:solidFill>
                <a:srgbClr val="000000"/>
              </a:solidFill>
              <a:latin typeface="Arial"/>
              <a:ea typeface="Arial"/>
              <a:cs typeface="Arial"/>
              <a:sym typeface="Arial"/>
            </a:endParaRPr>
          </a:p>
        </p:txBody>
      </p:sp>
      <p:sp>
        <p:nvSpPr>
          <p:cNvPr id="410" name="Google Shape;410;p13"/>
          <p:cNvSpPr txBox="1"/>
          <p:nvPr/>
        </p:nvSpPr>
        <p:spPr>
          <a:xfrm>
            <a:off x="7689503" y="6520294"/>
            <a:ext cx="2908995"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Clr>
                <a:srgbClr val="000000"/>
              </a:buClr>
              <a:buSzPts val="5199"/>
              <a:buFont typeface="Arial"/>
              <a:buNone/>
            </a:pPr>
            <a:r>
              <a:rPr b="0" i="0" lang="en-US" sz="5199" u="none" cap="none" strike="noStrike">
                <a:solidFill>
                  <a:srgbClr val="FFFFFF"/>
                </a:solidFill>
                <a:latin typeface="Arial"/>
                <a:ea typeface="Arial"/>
                <a:cs typeface="Arial"/>
                <a:sym typeface="Arial"/>
              </a:rPr>
              <a:t>¿Dudas?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g35d07f1e3da_0_21"/>
          <p:cNvPicPr preferRelativeResize="0"/>
          <p:nvPr/>
        </p:nvPicPr>
        <p:blipFill rotWithShape="1">
          <a:blip r:embed="rId3">
            <a:alphaModFix/>
          </a:blip>
          <a:srcRect b="0" l="0" r="0" t="0"/>
          <a:stretch/>
        </p:blipFill>
        <p:spPr>
          <a:xfrm>
            <a:off x="-1158437" y="-2602448"/>
            <a:ext cx="20604868" cy="12889450"/>
          </a:xfrm>
          <a:prstGeom prst="rect">
            <a:avLst/>
          </a:prstGeom>
          <a:noFill/>
          <a:ln>
            <a:noFill/>
          </a:ln>
        </p:spPr>
      </p:pic>
      <p:sp>
        <p:nvSpPr>
          <p:cNvPr id="108" name="Google Shape;108;g35d07f1e3da_0_21"/>
          <p:cNvSpPr txBox="1"/>
          <p:nvPr/>
        </p:nvSpPr>
        <p:spPr>
          <a:xfrm>
            <a:off x="5991825" y="3453438"/>
            <a:ext cx="10411800" cy="3417000"/>
          </a:xfrm>
          <a:prstGeom prst="rect">
            <a:avLst/>
          </a:prstGeom>
          <a:noFill/>
          <a:ln>
            <a:noFill/>
          </a:ln>
        </p:spPr>
        <p:txBody>
          <a:bodyPr anchorCtr="0" anchor="t" bIns="91425" lIns="91425" spcFirstLastPara="1" rIns="91425" wrap="square" tIns="91425">
            <a:spAutoFit/>
          </a:bodyPr>
          <a:lstStyle/>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Virtualización</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Hipervisores y máquinas virtuales</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Hosted vs Bare Metal</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Contenedores vs Máquinas Virtuales</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Traducción Binaria y Paravirtualización</a:t>
            </a:r>
            <a:endParaRPr b="0" i="0" sz="4200" u="none" cap="none" strike="noStrike">
              <a:solidFill>
                <a:schemeClr val="lt1"/>
              </a:solidFill>
              <a:latin typeface="Calibri"/>
              <a:ea typeface="Calibri"/>
              <a:cs typeface="Calibri"/>
              <a:sym typeface="Calibri"/>
            </a:endParaRPr>
          </a:p>
        </p:txBody>
      </p:sp>
      <p:grpSp>
        <p:nvGrpSpPr>
          <p:cNvPr id="109" name="Google Shape;109;g35d07f1e3da_0_21"/>
          <p:cNvGrpSpPr/>
          <p:nvPr/>
        </p:nvGrpSpPr>
        <p:grpSpPr>
          <a:xfrm>
            <a:off x="5261819" y="1886650"/>
            <a:ext cx="7764346" cy="662377"/>
            <a:chOff x="5261919" y="2543550"/>
            <a:chExt cx="7764346" cy="662377"/>
          </a:xfrm>
        </p:grpSpPr>
        <p:grpSp>
          <p:nvGrpSpPr>
            <p:cNvPr id="110" name="Google Shape;110;g35d07f1e3da_0_21"/>
            <p:cNvGrpSpPr/>
            <p:nvPr/>
          </p:nvGrpSpPr>
          <p:grpSpPr>
            <a:xfrm>
              <a:off x="5261919" y="2543553"/>
              <a:ext cx="7764346" cy="662374"/>
              <a:chOff x="0" y="-28575"/>
              <a:chExt cx="5099400" cy="435000"/>
            </a:xfrm>
          </p:grpSpPr>
          <p:sp>
            <p:nvSpPr>
              <p:cNvPr id="111" name="Google Shape;111;g35d07f1e3da_0_2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35d07f1e3da_0_21"/>
              <p:cNvSpPr txBox="1"/>
              <p:nvPr/>
            </p:nvSpPr>
            <p:spPr>
              <a:xfrm>
                <a:off x="0" y="-28575"/>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AGENDA</a:t>
                </a:r>
                <a:endParaRPr b="0" i="0" sz="1400" u="none" cap="none" strike="noStrike">
                  <a:solidFill>
                    <a:srgbClr val="000000"/>
                  </a:solidFill>
                  <a:latin typeface="Arial"/>
                  <a:ea typeface="Arial"/>
                  <a:cs typeface="Arial"/>
                  <a:sym typeface="Arial"/>
                </a:endParaRPr>
              </a:p>
            </p:txBody>
          </p:sp>
        </p:grpSp>
        <p:pic>
          <p:nvPicPr>
            <p:cNvPr id="113" name="Google Shape;113;g35d07f1e3da_0_21"/>
            <p:cNvPicPr preferRelativeResize="0"/>
            <p:nvPr/>
          </p:nvPicPr>
          <p:blipFill rotWithShape="1">
            <a:blip r:embed="rId4">
              <a:alphaModFix/>
            </a:blip>
            <a:srcRect b="0" l="0" r="0" t="0"/>
            <a:stretch/>
          </p:blipFill>
          <p:spPr>
            <a:xfrm>
              <a:off x="7758125" y="2543550"/>
              <a:ext cx="662374" cy="662374"/>
            </a:xfrm>
            <a:prstGeom prst="rect">
              <a:avLst/>
            </a:prstGeom>
            <a:noFill/>
            <a:ln>
              <a:noFill/>
            </a:ln>
          </p:spPr>
        </p:pic>
      </p:grpSp>
      <p:pic>
        <p:nvPicPr>
          <p:cNvPr id="114" name="Google Shape;114;g35d07f1e3da_0_21"/>
          <p:cNvPicPr preferRelativeResize="0"/>
          <p:nvPr/>
        </p:nvPicPr>
        <p:blipFill rotWithShape="1">
          <a:blip r:embed="rId5">
            <a:alphaModFix/>
          </a:blip>
          <a:srcRect b="0" l="0" r="0" t="0"/>
          <a:stretch/>
        </p:blipFill>
        <p:spPr>
          <a:xfrm>
            <a:off x="1264525" y="3317240"/>
            <a:ext cx="3652525" cy="3652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18" name="Shape 118"/>
        <p:cNvGrpSpPr/>
        <p:nvPr/>
      </p:nvGrpSpPr>
      <p:grpSpPr>
        <a:xfrm>
          <a:off x="0" y="0"/>
          <a:ext cx="0" cy="0"/>
          <a:chOff x="0" y="0"/>
          <a:chExt cx="0" cy="0"/>
        </a:xfrm>
      </p:grpSpPr>
      <p:grpSp>
        <p:nvGrpSpPr>
          <p:cNvPr id="119" name="Google Shape;119;g35d07f1e3da_0_32"/>
          <p:cNvGrpSpPr/>
          <p:nvPr/>
        </p:nvGrpSpPr>
        <p:grpSpPr>
          <a:xfrm>
            <a:off x="3300300" y="3865649"/>
            <a:ext cx="11687426" cy="2780189"/>
            <a:chOff x="0" y="-19050"/>
            <a:chExt cx="1876865" cy="1078889"/>
          </a:xfrm>
        </p:grpSpPr>
        <p:sp>
          <p:nvSpPr>
            <p:cNvPr id="120" name="Google Shape;120;g35d07f1e3da_0_32"/>
            <p:cNvSpPr/>
            <p:nvPr/>
          </p:nvSpPr>
          <p:spPr>
            <a:xfrm>
              <a:off x="0" y="0"/>
              <a:ext cx="1876865" cy="1059839"/>
            </a:xfrm>
            <a:custGeom>
              <a:rect b="b" l="l" r="r" t="t"/>
              <a:pathLst>
                <a:path extrusionOk="0" h="1059839" w="1876865">
                  <a:moveTo>
                    <a:pt x="55406" y="0"/>
                  </a:moveTo>
                  <a:lnTo>
                    <a:pt x="1821459" y="0"/>
                  </a:lnTo>
                  <a:cubicBezTo>
                    <a:pt x="1852059" y="0"/>
                    <a:pt x="1876865" y="24806"/>
                    <a:pt x="1876865" y="55406"/>
                  </a:cubicBezTo>
                  <a:lnTo>
                    <a:pt x="1876865" y="1004433"/>
                  </a:lnTo>
                  <a:cubicBezTo>
                    <a:pt x="1876865" y="1019128"/>
                    <a:pt x="1871027" y="1033220"/>
                    <a:pt x="1860637" y="1043611"/>
                  </a:cubicBezTo>
                  <a:cubicBezTo>
                    <a:pt x="1850246" y="1054002"/>
                    <a:pt x="1836153" y="1059839"/>
                    <a:pt x="1821459" y="1059839"/>
                  </a:cubicBezTo>
                  <a:lnTo>
                    <a:pt x="55406" y="1059839"/>
                  </a:lnTo>
                  <a:cubicBezTo>
                    <a:pt x="24806" y="1059839"/>
                    <a:pt x="0" y="1035033"/>
                    <a:pt x="0" y="1004433"/>
                  </a:cubicBezTo>
                  <a:lnTo>
                    <a:pt x="0" y="55406"/>
                  </a:lnTo>
                  <a:cubicBezTo>
                    <a:pt x="0" y="24806"/>
                    <a:pt x="24806" y="0"/>
                    <a:pt x="5540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35d07f1e3da_0_32"/>
            <p:cNvSpPr txBox="1"/>
            <p:nvPr/>
          </p:nvSpPr>
          <p:spPr>
            <a:xfrm>
              <a:off x="0" y="-19050"/>
              <a:ext cx="1876800" cy="1078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22" name="Google Shape;122;g35d07f1e3da_0_32"/>
          <p:cNvGrpSpPr/>
          <p:nvPr/>
        </p:nvGrpSpPr>
        <p:grpSpPr>
          <a:xfrm>
            <a:off x="3713601" y="4575230"/>
            <a:ext cx="1136538" cy="1136538"/>
            <a:chOff x="0" y="0"/>
            <a:chExt cx="812800" cy="812800"/>
          </a:xfrm>
        </p:grpSpPr>
        <p:sp>
          <p:nvSpPr>
            <p:cNvPr id="123" name="Google Shape;123;g35d07f1e3da_0_3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B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g35d07f1e3da_0_32"/>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25" name="Google Shape;125;g35d07f1e3da_0_32"/>
          <p:cNvSpPr/>
          <p:nvPr/>
        </p:nvSpPr>
        <p:spPr>
          <a:xfrm>
            <a:off x="3925029" y="4743205"/>
            <a:ext cx="713664" cy="713664"/>
          </a:xfrm>
          <a:custGeom>
            <a:rect b="b" l="l" r="r" t="t"/>
            <a:pathLst>
              <a:path extrusionOk="0" h="713664" w="713664">
                <a:moveTo>
                  <a:pt x="0" y="0"/>
                </a:moveTo>
                <a:lnTo>
                  <a:pt x="713664" y="0"/>
                </a:lnTo>
                <a:lnTo>
                  <a:pt x="713664" y="713664"/>
                </a:lnTo>
                <a:lnTo>
                  <a:pt x="0" y="713664"/>
                </a:lnTo>
                <a:lnTo>
                  <a:pt x="0" y="0"/>
                </a:lnTo>
                <a:close/>
              </a:path>
            </a:pathLst>
          </a:custGeom>
          <a:blipFill rotWithShape="1">
            <a:blip r:embed="rId3">
              <a:alphaModFix/>
            </a:blip>
            <a:stretch>
              <a:fillRect b="0" l="0" r="0" t="0"/>
            </a:stretch>
          </a:blipFill>
          <a:ln>
            <a:noFill/>
          </a:ln>
        </p:spPr>
      </p:sp>
      <p:sp>
        <p:nvSpPr>
          <p:cNvPr id="126" name="Google Shape;126;g35d07f1e3da_0_32"/>
          <p:cNvSpPr txBox="1"/>
          <p:nvPr/>
        </p:nvSpPr>
        <p:spPr>
          <a:xfrm>
            <a:off x="1028700" y="1089979"/>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COMPETENCIA(S) QUE DESARROLLAREMOS</a:t>
            </a:r>
            <a:endParaRPr b="0" i="0" sz="1400" u="none" cap="none" strike="noStrike">
              <a:solidFill>
                <a:srgbClr val="000000"/>
              </a:solidFill>
              <a:latin typeface="Arial"/>
              <a:ea typeface="Arial"/>
              <a:cs typeface="Arial"/>
              <a:sym typeface="Arial"/>
            </a:endParaRPr>
          </a:p>
        </p:txBody>
      </p:sp>
      <p:sp>
        <p:nvSpPr>
          <p:cNvPr id="127" name="Google Shape;127;g35d07f1e3da_0_32"/>
          <p:cNvSpPr/>
          <p:nvPr/>
        </p:nvSpPr>
        <p:spPr>
          <a:xfrm>
            <a:off x="18996545" y="5524221"/>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4">
              <a:alphaModFix/>
            </a:blip>
            <a:stretch>
              <a:fillRect b="0" l="0" r="0" t="0"/>
            </a:stretch>
          </a:blipFill>
          <a:ln>
            <a:noFill/>
          </a:ln>
        </p:spPr>
      </p:sp>
      <p:sp>
        <p:nvSpPr>
          <p:cNvPr id="128" name="Google Shape;128;g35d07f1e3da_0_32"/>
          <p:cNvSpPr txBox="1"/>
          <p:nvPr/>
        </p:nvSpPr>
        <p:spPr>
          <a:xfrm>
            <a:off x="19409211" y="6071282"/>
            <a:ext cx="3428400" cy="3725100"/>
          </a:xfrm>
          <a:prstGeom prst="rect">
            <a:avLst/>
          </a:prstGeom>
          <a:noFill/>
          <a:ln>
            <a:noFill/>
          </a:ln>
        </p:spPr>
        <p:txBody>
          <a:bodyPr anchorCtr="0" anchor="t" bIns="0" lIns="0" spcFirstLastPara="1" rIns="0" wrap="square" tIns="0">
            <a:spAutoFit/>
          </a:bodyPr>
          <a:lstStyle/>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En el programa del curso encontrarás la competencia o competencias que debe cumplir el curso que estás impartiendo.</a:t>
            </a:r>
            <a:endParaRPr b="0" i="0" sz="1400" u="none" cap="none" strike="noStrike">
              <a:solidFill>
                <a:srgbClr val="000000"/>
              </a:solidFill>
              <a:latin typeface="Arial"/>
              <a:ea typeface="Arial"/>
              <a:cs typeface="Arial"/>
              <a:sym typeface="Arial"/>
            </a:endParaRPr>
          </a:p>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Colocala(s) en este apartado </a:t>
            </a:r>
            <a:endParaRPr b="0" i="0" sz="1400" u="none" cap="none" strike="noStrike">
              <a:solidFill>
                <a:srgbClr val="000000"/>
              </a:solidFill>
              <a:latin typeface="Arial"/>
              <a:ea typeface="Arial"/>
              <a:cs typeface="Arial"/>
              <a:sym typeface="Arial"/>
            </a:endParaRPr>
          </a:p>
        </p:txBody>
      </p:sp>
      <p:sp>
        <p:nvSpPr>
          <p:cNvPr id="129" name="Google Shape;129;g35d07f1e3da_0_32"/>
          <p:cNvSpPr txBox="1"/>
          <p:nvPr/>
        </p:nvSpPr>
        <p:spPr>
          <a:xfrm>
            <a:off x="5040450" y="4336154"/>
            <a:ext cx="9287400" cy="1508400"/>
          </a:xfrm>
          <a:prstGeom prst="rect">
            <a:avLst/>
          </a:prstGeom>
          <a:noFill/>
          <a:ln>
            <a:noFill/>
          </a:ln>
        </p:spPr>
        <p:txBody>
          <a:bodyPr anchorCtr="0" anchor="t" bIns="0" lIns="0" spcFirstLastPara="1" rIns="0" wrap="square" tIns="0">
            <a:spAutoFit/>
          </a:bodyPr>
          <a:lstStyle/>
          <a:p>
            <a:pPr indent="-355600" lvl="0" marL="457200" marR="0" rtl="0" algn="l">
              <a:lnSpc>
                <a:spcPct val="130000"/>
              </a:lnSpc>
              <a:spcBef>
                <a:spcPts val="0"/>
              </a:spcBef>
              <a:spcAft>
                <a:spcPts val="0"/>
              </a:spcAft>
              <a:buClr>
                <a:srgbClr val="FFFFFF"/>
              </a:buClr>
              <a:buSzPts val="2000"/>
              <a:buFont typeface="Montserrat"/>
              <a:buChar char="●"/>
            </a:pPr>
            <a:r>
              <a:rPr b="0" i="0" lang="en-US" sz="2000" u="none" cap="none" strike="noStrike">
                <a:solidFill>
                  <a:srgbClr val="FFFFFF"/>
                </a:solidFill>
                <a:latin typeface="Montserrat"/>
                <a:ea typeface="Montserrat"/>
                <a:cs typeface="Montserrat"/>
                <a:sym typeface="Montserrat"/>
              </a:rPr>
              <a:t>Entender el marco de referencia o estructura lógica general de un sistema operativo, que le permita la utilización, análisis y diseño de sistemas operativos.</a:t>
            </a:r>
            <a:endParaRPr b="0" i="0" sz="2000" u="none" cap="none" strike="noStrike">
              <a:solidFill>
                <a:srgbClr val="FFFFFF"/>
              </a:solidFill>
              <a:latin typeface="Montserrat"/>
              <a:ea typeface="Montserrat"/>
              <a:cs typeface="Montserrat"/>
              <a:sym typeface="Montserrat"/>
            </a:endParaRPr>
          </a:p>
          <a:p>
            <a:pPr indent="-355600" lvl="0" marL="457200" marR="0" rtl="0" algn="l">
              <a:lnSpc>
                <a:spcPct val="130000"/>
              </a:lnSpc>
              <a:spcBef>
                <a:spcPts val="0"/>
              </a:spcBef>
              <a:spcAft>
                <a:spcPts val="0"/>
              </a:spcAft>
              <a:buClr>
                <a:srgbClr val="FFFFFF"/>
              </a:buClr>
              <a:buSzPts val="2000"/>
              <a:buFont typeface="Montserrat"/>
              <a:buChar char="●"/>
            </a:pPr>
            <a:r>
              <a:rPr b="0" i="0" lang="en-US" sz="2000" u="none" cap="none" strike="noStrike">
                <a:solidFill>
                  <a:srgbClr val="FFFFFF"/>
                </a:solidFill>
                <a:latin typeface="Montserrat"/>
                <a:ea typeface="Montserrat"/>
                <a:cs typeface="Montserrat"/>
                <a:sym typeface="Montserrat"/>
              </a:rPr>
              <a:t>Evaluar sistemas operativos para soluciones específicas.</a:t>
            </a:r>
            <a:endParaRPr b="0" i="0" sz="2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33" name="Shape 133"/>
        <p:cNvGrpSpPr/>
        <p:nvPr/>
      </p:nvGrpSpPr>
      <p:grpSpPr>
        <a:xfrm>
          <a:off x="0" y="0"/>
          <a:ext cx="0" cy="0"/>
          <a:chOff x="0" y="0"/>
          <a:chExt cx="0" cy="0"/>
        </a:xfrm>
      </p:grpSpPr>
      <p:sp>
        <p:nvSpPr>
          <p:cNvPr id="134" name="Google Shape;134;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35" name="Google Shape;135;p1"/>
          <p:cNvSpPr/>
          <p:nvPr/>
        </p:nvSpPr>
        <p:spPr>
          <a:xfrm rot="5219233">
            <a:off x="14155871" y="6322918"/>
            <a:ext cx="5902851" cy="5858581"/>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
        <p:nvSpPr>
          <p:cNvPr id="136" name="Google Shape;136;p1"/>
          <p:cNvSpPr/>
          <p:nvPr/>
        </p:nvSpPr>
        <p:spPr>
          <a:xfrm>
            <a:off x="-2979701" y="-2997048"/>
            <a:ext cx="8314346" cy="8314346"/>
          </a:xfrm>
          <a:custGeom>
            <a:rect b="b" l="l" r="r" t="t"/>
            <a:pathLst>
              <a:path extrusionOk="0" h="8314346" w="8314346">
                <a:moveTo>
                  <a:pt x="0" y="0"/>
                </a:moveTo>
                <a:lnTo>
                  <a:pt x="8314346" y="0"/>
                </a:lnTo>
                <a:lnTo>
                  <a:pt x="8314346" y="8314346"/>
                </a:lnTo>
                <a:lnTo>
                  <a:pt x="0" y="8314346"/>
                </a:lnTo>
                <a:lnTo>
                  <a:pt x="0" y="0"/>
                </a:lnTo>
                <a:close/>
              </a:path>
            </a:pathLst>
          </a:custGeom>
          <a:blipFill rotWithShape="1">
            <a:blip r:embed="rId5">
              <a:alphaModFix/>
            </a:blip>
            <a:stretch>
              <a:fillRect b="0" l="0" r="0" t="0"/>
            </a:stretch>
          </a:blipFill>
          <a:ln>
            <a:noFill/>
          </a:ln>
        </p:spPr>
      </p:sp>
      <p:sp>
        <p:nvSpPr>
          <p:cNvPr id="137" name="Google Shape;137;p1"/>
          <p:cNvSpPr txBox="1"/>
          <p:nvPr/>
        </p:nvSpPr>
        <p:spPr>
          <a:xfrm>
            <a:off x="3503695" y="4532853"/>
            <a:ext cx="11280600" cy="1221300"/>
          </a:xfrm>
          <a:prstGeom prst="rect">
            <a:avLst/>
          </a:prstGeom>
          <a:noFill/>
          <a:ln>
            <a:noFill/>
          </a:ln>
        </p:spPr>
        <p:txBody>
          <a:bodyPr anchorCtr="0" anchor="t" bIns="0" lIns="0" spcFirstLastPara="1" rIns="0" wrap="square" tIns="0">
            <a:spAutoFit/>
          </a:bodyPr>
          <a:lstStyle/>
          <a:p>
            <a:pPr indent="0" lvl="0" marL="0" marR="0" rtl="0" algn="ctr">
              <a:lnSpc>
                <a:spcPct val="107007"/>
              </a:lnSpc>
              <a:spcBef>
                <a:spcPts val="0"/>
              </a:spcBef>
              <a:spcAft>
                <a:spcPts val="0"/>
              </a:spcAft>
              <a:buClr>
                <a:srgbClr val="000000"/>
              </a:buClr>
              <a:buSzPts val="7933"/>
              <a:buFont typeface="Arial"/>
              <a:buNone/>
            </a:pPr>
            <a:r>
              <a:rPr b="0" i="0" lang="en-US" sz="7933" u="none" cap="none" strike="noStrike">
                <a:solidFill>
                  <a:srgbClr val="FFFFFF"/>
                </a:solidFill>
                <a:latin typeface="Arial"/>
                <a:ea typeface="Arial"/>
                <a:cs typeface="Arial"/>
                <a:sym typeface="Arial"/>
              </a:rPr>
              <a:t>VIRTUALIZACIÓN</a:t>
            </a:r>
            <a:endParaRPr b="0" i="0" sz="7933" u="none" cap="none" strike="noStrike">
              <a:solidFill>
                <a:srgbClr val="FFFFFF"/>
              </a:solidFill>
              <a:latin typeface="Arial"/>
              <a:ea typeface="Arial"/>
              <a:cs typeface="Arial"/>
              <a:sym typeface="Arial"/>
            </a:endParaRPr>
          </a:p>
        </p:txBody>
      </p:sp>
      <p:grpSp>
        <p:nvGrpSpPr>
          <p:cNvPr id="138" name="Google Shape;138;p1"/>
          <p:cNvGrpSpPr/>
          <p:nvPr/>
        </p:nvGrpSpPr>
        <p:grpSpPr>
          <a:xfrm>
            <a:off x="5261794" y="3102923"/>
            <a:ext cx="7764411" cy="662315"/>
            <a:chOff x="0" y="-28575"/>
            <a:chExt cx="5099278" cy="434975"/>
          </a:xfrm>
        </p:grpSpPr>
        <p:sp>
          <p:nvSpPr>
            <p:cNvPr id="139" name="Google Shape;139;p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
            <p:cNvSpPr txBox="1"/>
            <p:nvPr/>
          </p:nvSpPr>
          <p:spPr>
            <a:xfrm>
              <a:off x="0" y="-28575"/>
              <a:ext cx="5099278" cy="434975"/>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LABORATORIO SISTEMAS OPERATIVOS 2</a:t>
              </a:r>
              <a:endParaRPr b="0" i="0" sz="1400" u="none" cap="none" strike="noStrike">
                <a:solidFill>
                  <a:srgbClr val="000000"/>
                </a:solidFill>
                <a:latin typeface="Arial"/>
                <a:ea typeface="Arial"/>
                <a:cs typeface="Arial"/>
                <a:sym typeface="Arial"/>
              </a:endParaRPr>
            </a:p>
          </p:txBody>
        </p:sp>
      </p:grpSp>
      <p:sp>
        <p:nvSpPr>
          <p:cNvPr id="141" name="Google Shape;141;p1"/>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45" name="Shape 145"/>
        <p:cNvGrpSpPr/>
        <p:nvPr/>
      </p:nvGrpSpPr>
      <p:grpSpPr>
        <a:xfrm>
          <a:off x="0" y="0"/>
          <a:ext cx="0" cy="0"/>
          <a:chOff x="0" y="0"/>
          <a:chExt cx="0" cy="0"/>
        </a:xfrm>
      </p:grpSpPr>
      <p:sp>
        <p:nvSpPr>
          <p:cNvPr id="146" name="Google Shape;146;p2"/>
          <p:cNvSpPr/>
          <p:nvPr/>
        </p:nvSpPr>
        <p:spPr>
          <a:xfrm rot="-6497710">
            <a:off x="-3298863" y="-3929508"/>
            <a:ext cx="22752008" cy="18863483"/>
          </a:xfrm>
          <a:custGeom>
            <a:rect b="b" l="l" r="r" t="t"/>
            <a:pathLst>
              <a:path extrusionOk="0" h="18863483" w="22752008">
                <a:moveTo>
                  <a:pt x="0" y="0"/>
                </a:moveTo>
                <a:lnTo>
                  <a:pt x="22752007" y="0"/>
                </a:lnTo>
                <a:lnTo>
                  <a:pt x="22752007" y="18863483"/>
                </a:lnTo>
                <a:lnTo>
                  <a:pt x="0" y="18863483"/>
                </a:lnTo>
                <a:lnTo>
                  <a:pt x="0" y="0"/>
                </a:lnTo>
                <a:close/>
              </a:path>
            </a:pathLst>
          </a:custGeom>
          <a:blipFill rotWithShape="1">
            <a:blip r:embed="rId3">
              <a:alphaModFix/>
            </a:blip>
            <a:stretch>
              <a:fillRect b="0" l="0" r="0" t="0"/>
            </a:stretch>
          </a:blipFill>
          <a:ln>
            <a:noFill/>
          </a:ln>
        </p:spPr>
      </p:sp>
      <p:grpSp>
        <p:nvGrpSpPr>
          <p:cNvPr id="147" name="Google Shape;147;p2"/>
          <p:cNvGrpSpPr/>
          <p:nvPr/>
        </p:nvGrpSpPr>
        <p:grpSpPr>
          <a:xfrm>
            <a:off x="684792" y="596982"/>
            <a:ext cx="7288988" cy="8925485"/>
            <a:chOff x="0" y="-28575"/>
            <a:chExt cx="1919734" cy="2350745"/>
          </a:xfrm>
        </p:grpSpPr>
        <p:sp>
          <p:nvSpPr>
            <p:cNvPr id="148" name="Google Shape;148;p2"/>
            <p:cNvSpPr/>
            <p:nvPr/>
          </p:nvSpPr>
          <p:spPr>
            <a:xfrm>
              <a:off x="0" y="0"/>
              <a:ext cx="1919734" cy="2322170"/>
            </a:xfrm>
            <a:custGeom>
              <a:rect b="b" l="l" r="r" t="t"/>
              <a:pathLst>
                <a:path extrusionOk="0" h="2322170" w="1919734">
                  <a:moveTo>
                    <a:pt x="54169" y="0"/>
                  </a:moveTo>
                  <a:lnTo>
                    <a:pt x="1865564" y="0"/>
                  </a:lnTo>
                  <a:cubicBezTo>
                    <a:pt x="1895481" y="0"/>
                    <a:pt x="1919734" y="24252"/>
                    <a:pt x="1919734" y="54169"/>
                  </a:cubicBezTo>
                  <a:lnTo>
                    <a:pt x="1919734" y="2268001"/>
                  </a:lnTo>
                  <a:cubicBezTo>
                    <a:pt x="1919734" y="2282367"/>
                    <a:pt x="1914027" y="2296146"/>
                    <a:pt x="1903868" y="2306304"/>
                  </a:cubicBezTo>
                  <a:cubicBezTo>
                    <a:pt x="1893709" y="2316463"/>
                    <a:pt x="1879931" y="2322170"/>
                    <a:pt x="1865564" y="2322170"/>
                  </a:cubicBezTo>
                  <a:lnTo>
                    <a:pt x="54169" y="2322170"/>
                  </a:lnTo>
                  <a:cubicBezTo>
                    <a:pt x="24252" y="2322170"/>
                    <a:pt x="0" y="2297918"/>
                    <a:pt x="0" y="2268001"/>
                  </a:cubicBezTo>
                  <a:lnTo>
                    <a:pt x="0" y="54169"/>
                  </a:lnTo>
                  <a:cubicBezTo>
                    <a:pt x="0" y="24252"/>
                    <a:pt x="24252" y="0"/>
                    <a:pt x="54169"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
            <p:cNvSpPr txBox="1"/>
            <p:nvPr/>
          </p:nvSpPr>
          <p:spPr>
            <a:xfrm>
              <a:off x="0" y="-28575"/>
              <a:ext cx="1919734" cy="2350745"/>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150" name="Google Shape;150;p2"/>
          <p:cNvCxnSpPr/>
          <p:nvPr/>
        </p:nvCxnSpPr>
        <p:spPr>
          <a:xfrm>
            <a:off x="1083167" y="1703515"/>
            <a:ext cx="6492240" cy="0"/>
          </a:xfrm>
          <a:prstGeom prst="straightConnector1">
            <a:avLst/>
          </a:prstGeom>
          <a:noFill/>
          <a:ln cap="flat" cmpd="sng" w="38100">
            <a:solidFill>
              <a:srgbClr val="FFFFFF"/>
            </a:solidFill>
            <a:prstDash val="solid"/>
            <a:round/>
            <a:headEnd len="sm" w="sm" type="none"/>
            <a:tailEnd len="sm" w="sm" type="none"/>
          </a:ln>
        </p:spPr>
      </p:cxnSp>
      <p:cxnSp>
        <p:nvCxnSpPr>
          <p:cNvPr id="151" name="Google Shape;151;p2"/>
          <p:cNvCxnSpPr/>
          <p:nvPr/>
        </p:nvCxnSpPr>
        <p:spPr>
          <a:xfrm>
            <a:off x="1083167" y="8394780"/>
            <a:ext cx="6492240" cy="0"/>
          </a:xfrm>
          <a:prstGeom prst="straightConnector1">
            <a:avLst/>
          </a:prstGeom>
          <a:noFill/>
          <a:ln cap="flat" cmpd="sng" w="38100">
            <a:solidFill>
              <a:srgbClr val="FFFFFF"/>
            </a:solidFill>
            <a:prstDash val="solid"/>
            <a:round/>
            <a:headEnd len="sm" w="sm" type="none"/>
            <a:tailEnd len="sm" w="sm" type="none"/>
          </a:ln>
        </p:spPr>
      </p:cxnSp>
      <p:sp>
        <p:nvSpPr>
          <p:cNvPr id="152" name="Google Shape;152;p2"/>
          <p:cNvSpPr/>
          <p:nvPr/>
        </p:nvSpPr>
        <p:spPr>
          <a:xfrm>
            <a:off x="1385220" y="1870669"/>
            <a:ext cx="5888133" cy="6356958"/>
          </a:xfrm>
          <a:custGeom>
            <a:rect b="b" l="l" r="r" t="t"/>
            <a:pathLst>
              <a:path extrusionOk="0" h="6356958" w="5888133">
                <a:moveTo>
                  <a:pt x="0" y="0"/>
                </a:moveTo>
                <a:lnTo>
                  <a:pt x="5888133" y="0"/>
                </a:lnTo>
                <a:lnTo>
                  <a:pt x="5888133" y="6356958"/>
                </a:lnTo>
                <a:lnTo>
                  <a:pt x="0" y="6356958"/>
                </a:lnTo>
                <a:lnTo>
                  <a:pt x="0" y="0"/>
                </a:lnTo>
                <a:close/>
              </a:path>
            </a:pathLst>
          </a:custGeom>
          <a:blipFill rotWithShape="1">
            <a:blip r:embed="rId4">
              <a:alphaModFix/>
            </a:blip>
            <a:stretch>
              <a:fillRect b="0" l="0" r="0" t="0"/>
            </a:stretch>
          </a:blipFill>
          <a:ln>
            <a:noFill/>
          </a:ln>
        </p:spPr>
      </p:sp>
      <p:sp>
        <p:nvSpPr>
          <p:cNvPr id="153" name="Google Shape;153;p2"/>
          <p:cNvSpPr txBox="1"/>
          <p:nvPr/>
        </p:nvSpPr>
        <p:spPr>
          <a:xfrm>
            <a:off x="8804898" y="2043240"/>
            <a:ext cx="8454402" cy="7018020"/>
          </a:xfrm>
          <a:prstGeom prst="rect">
            <a:avLst/>
          </a:prstGeom>
          <a:noFill/>
          <a:ln>
            <a:noFill/>
          </a:ln>
        </p:spPr>
        <p:txBody>
          <a:bodyPr anchorCtr="0" anchor="t" bIns="0" lIns="0" spcFirstLastPara="1" rIns="0" wrap="square" tIns="0">
            <a:spAutoFit/>
          </a:bodyPr>
          <a:lstStyle/>
          <a:p>
            <a:pPr indent="0" lvl="0" marL="0" marR="0" rtl="0" algn="just">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La virtualización es una tecnología que permite que </a:t>
            </a:r>
            <a:r>
              <a:rPr b="0" i="0" lang="en-US" sz="2400" u="none" cap="none" strike="noStrike">
                <a:solidFill>
                  <a:srgbClr val="ACFDDB"/>
                </a:solidFill>
                <a:latin typeface="Montserrat"/>
                <a:ea typeface="Montserrat"/>
                <a:cs typeface="Montserrat"/>
                <a:sym typeface="Montserrat"/>
              </a:rPr>
              <a:t>múltiples sistemas operativos </a:t>
            </a:r>
            <a:r>
              <a:rPr b="0" i="0" lang="en-US" sz="2400" u="none" cap="none" strike="noStrike">
                <a:solidFill>
                  <a:srgbClr val="FFFFFF"/>
                </a:solidFill>
                <a:latin typeface="Montserrat"/>
                <a:ea typeface="Montserrat"/>
                <a:cs typeface="Montserrat"/>
                <a:sym typeface="Montserrat"/>
              </a:rPr>
              <a:t>y aplicaciones se ejecuten en una sola máquina física, creando entornos virtuales. Estos entornos imitan hardware real, permitiendo que cada sistema operativo funcione de forma aislada como si tuviera su propio hardware. Mediante un hipervisor, se gestiona el uso de los recursos físicos, como la CPU, la memoria y el almacenamiento, entre las diferentes máquinas virtuales.</a:t>
            </a:r>
            <a:endParaRPr b="0" i="0" sz="1400" u="none" cap="none" strike="noStrike">
              <a:solidFill>
                <a:srgbClr val="000000"/>
              </a:solidFill>
              <a:latin typeface="Arial"/>
              <a:ea typeface="Arial"/>
              <a:cs typeface="Arial"/>
              <a:sym typeface="Arial"/>
            </a:endParaRPr>
          </a:p>
          <a:p>
            <a:pPr indent="0" lvl="0" marL="0" marR="0" rtl="0" algn="just">
              <a:lnSpc>
                <a:spcPct val="130000"/>
              </a:lnSpc>
              <a:spcBef>
                <a:spcPts val="0"/>
              </a:spcBef>
              <a:spcAft>
                <a:spcPts val="0"/>
              </a:spcAft>
              <a:buClr>
                <a:srgbClr val="000000"/>
              </a:buClr>
              <a:buSzPts val="2400"/>
              <a:buFont typeface="Arial"/>
              <a:buNone/>
            </a:pPr>
            <a:r>
              <a:t/>
            </a:r>
            <a:endParaRPr b="0" i="0" sz="2400" u="none" cap="none" strike="noStrike">
              <a:solidFill>
                <a:srgbClr val="FFFFFF"/>
              </a:solidFill>
              <a:latin typeface="Montserrat"/>
              <a:ea typeface="Montserrat"/>
              <a:cs typeface="Montserrat"/>
              <a:sym typeface="Montserrat"/>
            </a:endParaRPr>
          </a:p>
          <a:p>
            <a:pPr indent="0" lvl="0" marL="0" marR="0" rtl="0" algn="just">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La virtualización optimiza el uso de los recursos físicos, permitiendo que varias cargas de trabajo compartan la misma infraestructura. Esto ayuda a reducir el número de servidores físicos necesarios, disminuyendo costos de hardware, mantenimiento, espacio y consumo energético. </a:t>
            </a:r>
            <a:endParaRPr b="0" i="0" sz="1400" u="none" cap="none" strike="noStrike">
              <a:solidFill>
                <a:srgbClr val="000000"/>
              </a:solidFill>
              <a:latin typeface="Arial"/>
              <a:ea typeface="Arial"/>
              <a:cs typeface="Arial"/>
              <a:sym typeface="Arial"/>
            </a:endParaRPr>
          </a:p>
        </p:txBody>
      </p:sp>
      <p:sp>
        <p:nvSpPr>
          <p:cNvPr id="154" name="Google Shape;154;p2"/>
          <p:cNvSpPr txBox="1"/>
          <p:nvPr/>
        </p:nvSpPr>
        <p:spPr>
          <a:xfrm>
            <a:off x="8804898" y="1297115"/>
            <a:ext cx="8454402" cy="765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VIRTUALIZACIÓN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58" name="Shape 158"/>
        <p:cNvGrpSpPr/>
        <p:nvPr/>
      </p:nvGrpSpPr>
      <p:grpSpPr>
        <a:xfrm>
          <a:off x="0" y="0"/>
          <a:ext cx="0" cy="0"/>
          <a:chOff x="0" y="0"/>
          <a:chExt cx="0" cy="0"/>
        </a:xfrm>
      </p:grpSpPr>
      <p:sp>
        <p:nvSpPr>
          <p:cNvPr id="159" name="Google Shape;159;p3"/>
          <p:cNvSpPr/>
          <p:nvPr/>
        </p:nvSpPr>
        <p:spPr>
          <a:xfrm rot="-10164411">
            <a:off x="-2246901" y="-3921303"/>
            <a:ext cx="25064564" cy="17089476"/>
          </a:xfrm>
          <a:custGeom>
            <a:rect b="b" l="l" r="r" t="t"/>
            <a:pathLst>
              <a:path extrusionOk="0" h="17089476" w="25064564">
                <a:moveTo>
                  <a:pt x="0" y="0"/>
                </a:moveTo>
                <a:lnTo>
                  <a:pt x="25064564" y="0"/>
                </a:lnTo>
                <a:lnTo>
                  <a:pt x="25064564" y="17089476"/>
                </a:lnTo>
                <a:lnTo>
                  <a:pt x="0" y="17089476"/>
                </a:lnTo>
                <a:lnTo>
                  <a:pt x="0" y="0"/>
                </a:lnTo>
                <a:close/>
              </a:path>
            </a:pathLst>
          </a:custGeom>
          <a:blipFill rotWithShape="1">
            <a:blip r:embed="rId3">
              <a:alphaModFix/>
            </a:blip>
            <a:stretch>
              <a:fillRect b="0" l="0" r="0" t="0"/>
            </a:stretch>
          </a:blipFill>
          <a:ln>
            <a:noFill/>
          </a:ln>
        </p:spPr>
      </p:sp>
      <p:grpSp>
        <p:nvGrpSpPr>
          <p:cNvPr id="160" name="Google Shape;160;p3"/>
          <p:cNvGrpSpPr/>
          <p:nvPr/>
        </p:nvGrpSpPr>
        <p:grpSpPr>
          <a:xfrm>
            <a:off x="1028700" y="2657722"/>
            <a:ext cx="5104171" cy="5617979"/>
            <a:chOff x="0" y="-19050"/>
            <a:chExt cx="1029031" cy="1132617"/>
          </a:xfrm>
        </p:grpSpPr>
        <p:sp>
          <p:nvSpPr>
            <p:cNvPr id="161" name="Google Shape;161;p3"/>
            <p:cNvSpPr/>
            <p:nvPr/>
          </p:nvSpPr>
          <p:spPr>
            <a:xfrm>
              <a:off x="0" y="0"/>
              <a:ext cx="1029031" cy="1113567"/>
            </a:xfrm>
            <a:custGeom>
              <a:rect b="b" l="l" r="r" t="t"/>
              <a:pathLst>
                <a:path extrusionOk="0" h="1113567" w="1029031">
                  <a:moveTo>
                    <a:pt x="75839" y="0"/>
                  </a:moveTo>
                  <a:lnTo>
                    <a:pt x="953191" y="0"/>
                  </a:lnTo>
                  <a:cubicBezTo>
                    <a:pt x="995076" y="0"/>
                    <a:pt x="1029031" y="33954"/>
                    <a:pt x="1029031" y="75839"/>
                  </a:cubicBezTo>
                  <a:lnTo>
                    <a:pt x="1029031" y="1037728"/>
                  </a:lnTo>
                  <a:cubicBezTo>
                    <a:pt x="1029031" y="1079613"/>
                    <a:pt x="995076" y="1113567"/>
                    <a:pt x="953191" y="1113567"/>
                  </a:cubicBezTo>
                  <a:lnTo>
                    <a:pt x="75839" y="1113567"/>
                  </a:lnTo>
                  <a:cubicBezTo>
                    <a:pt x="33954" y="1113567"/>
                    <a:pt x="0" y="1079613"/>
                    <a:pt x="0" y="1037728"/>
                  </a:cubicBezTo>
                  <a:lnTo>
                    <a:pt x="0" y="75839"/>
                  </a:lnTo>
                  <a:cubicBezTo>
                    <a:pt x="0" y="33954"/>
                    <a:pt x="33954" y="0"/>
                    <a:pt x="75839"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3"/>
            <p:cNvSpPr txBox="1"/>
            <p:nvPr/>
          </p:nvSpPr>
          <p:spPr>
            <a:xfrm>
              <a:off x="0" y="-19050"/>
              <a:ext cx="1029031" cy="1132617"/>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63" name="Google Shape;163;p3"/>
          <p:cNvSpPr txBox="1"/>
          <p:nvPr/>
        </p:nvSpPr>
        <p:spPr>
          <a:xfrm>
            <a:off x="1028700" y="3150609"/>
            <a:ext cx="4825522" cy="5366308"/>
          </a:xfrm>
          <a:prstGeom prst="rect">
            <a:avLst/>
          </a:prstGeom>
          <a:noFill/>
          <a:ln>
            <a:noFill/>
          </a:ln>
        </p:spPr>
        <p:txBody>
          <a:bodyPr anchorCtr="0" anchor="t" bIns="0" lIns="0" spcFirstLastPara="1" rIns="0" wrap="square" tIns="0">
            <a:spAutoFit/>
          </a:bodyPr>
          <a:lstStyle/>
          <a:p>
            <a:pPr indent="0" lvl="0" marL="0" marR="0" rtl="0" algn="l">
              <a:lnSpc>
                <a:spcPct val="1412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211153" lvl="1" marL="422308" marR="0" rtl="0" algn="l">
              <a:lnSpc>
                <a:spcPct val="129959"/>
              </a:lnSpc>
              <a:spcBef>
                <a:spcPts val="0"/>
              </a:spcBef>
              <a:spcAft>
                <a:spcPts val="0"/>
              </a:spcAft>
              <a:buClr>
                <a:srgbClr val="FFFFFF"/>
              </a:buClr>
              <a:buSzPts val="1956"/>
              <a:buFont typeface="Arial"/>
              <a:buChar char="•"/>
            </a:pPr>
            <a:r>
              <a:rPr b="1" i="0" lang="en-US" sz="1956" u="none" cap="none" strike="noStrike">
                <a:solidFill>
                  <a:srgbClr val="FFFFFF"/>
                </a:solidFill>
                <a:latin typeface="Montserrat"/>
                <a:ea typeface="Montserrat"/>
                <a:cs typeface="Montserrat"/>
                <a:sym typeface="Montserrat"/>
              </a:rPr>
              <a:t>Virtualización de servidor: </a:t>
            </a:r>
            <a:r>
              <a:rPr b="0" i="0" lang="en-US" sz="1956" u="none" cap="none" strike="noStrike">
                <a:solidFill>
                  <a:srgbClr val="FFFFFF"/>
                </a:solidFill>
                <a:latin typeface="Montserrat"/>
                <a:ea typeface="Montserrat"/>
                <a:cs typeface="Montserrat"/>
                <a:sym typeface="Montserrat"/>
              </a:rPr>
              <a:t>Permite que varios sistemas operativos se ejecuten en un solo servidor físico, mejorando la eficiencia y consolidación de recursos.</a:t>
            </a:r>
            <a:endParaRPr b="0" i="0" sz="1400" u="none" cap="none" strike="noStrike">
              <a:solidFill>
                <a:srgbClr val="000000"/>
              </a:solidFill>
              <a:latin typeface="Arial"/>
              <a:ea typeface="Arial"/>
              <a:cs typeface="Arial"/>
              <a:sym typeface="Arial"/>
            </a:endParaRPr>
          </a:p>
          <a:p>
            <a:pPr indent="0" lvl="0" marL="0" marR="0" rtl="0" algn="l">
              <a:lnSpc>
                <a:spcPct val="129959"/>
              </a:lnSpc>
              <a:spcBef>
                <a:spcPts val="0"/>
              </a:spcBef>
              <a:spcAft>
                <a:spcPts val="0"/>
              </a:spcAft>
              <a:buClr>
                <a:srgbClr val="000000"/>
              </a:buClr>
              <a:buSzPts val="1956"/>
              <a:buFont typeface="Arial"/>
              <a:buNone/>
            </a:pPr>
            <a:r>
              <a:t/>
            </a:r>
            <a:endParaRPr b="0" i="0" sz="1956" u="none" cap="none" strike="noStrike">
              <a:solidFill>
                <a:srgbClr val="FFFFFF"/>
              </a:solidFill>
              <a:latin typeface="Montserrat"/>
              <a:ea typeface="Montserrat"/>
              <a:cs typeface="Montserrat"/>
              <a:sym typeface="Montserrat"/>
            </a:endParaRPr>
          </a:p>
          <a:p>
            <a:pPr indent="-211153" lvl="1" marL="422308" marR="0" rtl="0" algn="l">
              <a:lnSpc>
                <a:spcPct val="129959"/>
              </a:lnSpc>
              <a:spcBef>
                <a:spcPts val="0"/>
              </a:spcBef>
              <a:spcAft>
                <a:spcPts val="0"/>
              </a:spcAft>
              <a:buClr>
                <a:srgbClr val="FFFFFF"/>
              </a:buClr>
              <a:buSzPts val="1956"/>
              <a:buFont typeface="Arial"/>
              <a:buChar char="•"/>
            </a:pPr>
            <a:r>
              <a:rPr b="1" i="0" lang="en-US" sz="1956" u="none" cap="none" strike="noStrike">
                <a:solidFill>
                  <a:srgbClr val="FFFFFF"/>
                </a:solidFill>
                <a:latin typeface="Montserrat"/>
                <a:ea typeface="Montserrat"/>
                <a:cs typeface="Montserrat"/>
                <a:sym typeface="Montserrat"/>
              </a:rPr>
              <a:t>Virtualización de red: Crea </a:t>
            </a:r>
            <a:r>
              <a:rPr b="0" i="0" lang="en-US" sz="1956" u="none" cap="none" strike="noStrike">
                <a:solidFill>
                  <a:srgbClr val="FFFFFF"/>
                </a:solidFill>
                <a:latin typeface="Montserrat"/>
                <a:ea typeface="Montserrat"/>
                <a:cs typeface="Montserrat"/>
                <a:sym typeface="Montserrat"/>
              </a:rPr>
              <a:t>redes virtuales que pueden funcionar independientemente de la infraestructura física, facilitando la configuración y el mantenimiento.</a:t>
            </a:r>
            <a:endParaRPr b="0" i="0" sz="1400" u="none" cap="none" strike="noStrike">
              <a:solidFill>
                <a:srgbClr val="000000"/>
              </a:solidFill>
              <a:latin typeface="Arial"/>
              <a:ea typeface="Arial"/>
              <a:cs typeface="Arial"/>
              <a:sym typeface="Arial"/>
            </a:endParaRPr>
          </a:p>
          <a:p>
            <a:pPr indent="0" lvl="0" marL="0" marR="0" rtl="0" algn="l">
              <a:lnSpc>
                <a:spcPct val="129959"/>
              </a:lnSpc>
              <a:spcBef>
                <a:spcPts val="0"/>
              </a:spcBef>
              <a:spcAft>
                <a:spcPts val="0"/>
              </a:spcAft>
              <a:buClr>
                <a:srgbClr val="000000"/>
              </a:buClr>
              <a:buSzPts val="1956"/>
              <a:buFont typeface="Arial"/>
              <a:buNone/>
            </a:pPr>
            <a:r>
              <a:t/>
            </a:r>
            <a:endParaRPr b="0" i="0" sz="1956" u="none" cap="none" strike="noStrike">
              <a:solidFill>
                <a:srgbClr val="FFFFFF"/>
              </a:solidFill>
              <a:latin typeface="Montserrat"/>
              <a:ea typeface="Montserrat"/>
              <a:cs typeface="Montserrat"/>
              <a:sym typeface="Montserrat"/>
            </a:endParaRPr>
          </a:p>
          <a:p>
            <a:pPr indent="0" lvl="0" marL="0" marR="0" rtl="0" algn="l">
              <a:lnSpc>
                <a:spcPct val="129959"/>
              </a:lnSpc>
              <a:spcBef>
                <a:spcPts val="0"/>
              </a:spcBef>
              <a:spcAft>
                <a:spcPts val="0"/>
              </a:spcAft>
              <a:buClr>
                <a:srgbClr val="000000"/>
              </a:buClr>
              <a:buSzPts val="1956"/>
              <a:buFont typeface="Arial"/>
              <a:buNone/>
            </a:pPr>
            <a:r>
              <a:t/>
            </a:r>
            <a:endParaRPr b="0" i="0" sz="1956" u="none" cap="none" strike="noStrike">
              <a:solidFill>
                <a:srgbClr val="FFFFFF"/>
              </a:solidFill>
              <a:latin typeface="Montserrat"/>
              <a:ea typeface="Montserrat"/>
              <a:cs typeface="Montserrat"/>
              <a:sym typeface="Montserrat"/>
            </a:endParaRPr>
          </a:p>
          <a:p>
            <a:pPr indent="0" lvl="0" marL="0" marR="0" rtl="0" algn="l">
              <a:lnSpc>
                <a:spcPct val="129959"/>
              </a:lnSpc>
              <a:spcBef>
                <a:spcPts val="0"/>
              </a:spcBef>
              <a:spcAft>
                <a:spcPts val="0"/>
              </a:spcAft>
              <a:buClr>
                <a:srgbClr val="000000"/>
              </a:buClr>
              <a:buSzPts val="1956"/>
              <a:buFont typeface="Arial"/>
              <a:buNone/>
            </a:pPr>
            <a:r>
              <a:t/>
            </a:r>
            <a:endParaRPr b="0" i="0" sz="1956" u="none" cap="none" strike="noStrike">
              <a:solidFill>
                <a:srgbClr val="FFFFFF"/>
              </a:solidFill>
              <a:latin typeface="Montserrat"/>
              <a:ea typeface="Montserrat"/>
              <a:cs typeface="Montserrat"/>
              <a:sym typeface="Montserrat"/>
            </a:endParaRPr>
          </a:p>
        </p:txBody>
      </p:sp>
      <p:grpSp>
        <p:nvGrpSpPr>
          <p:cNvPr id="164" name="Google Shape;164;p3"/>
          <p:cNvGrpSpPr/>
          <p:nvPr/>
        </p:nvGrpSpPr>
        <p:grpSpPr>
          <a:xfrm>
            <a:off x="6883973" y="2963154"/>
            <a:ext cx="4357799" cy="4530872"/>
            <a:chOff x="0" y="-19050"/>
            <a:chExt cx="878558" cy="913450"/>
          </a:xfrm>
        </p:grpSpPr>
        <p:sp>
          <p:nvSpPr>
            <p:cNvPr id="165" name="Google Shape;165;p3"/>
            <p:cNvSpPr/>
            <p:nvPr/>
          </p:nvSpPr>
          <p:spPr>
            <a:xfrm>
              <a:off x="0" y="0"/>
              <a:ext cx="878558" cy="894400"/>
            </a:xfrm>
            <a:custGeom>
              <a:rect b="b" l="l" r="r" t="t"/>
              <a:pathLst>
                <a:path extrusionOk="0" h="894400" w="878558">
                  <a:moveTo>
                    <a:pt x="88828" y="0"/>
                  </a:moveTo>
                  <a:lnTo>
                    <a:pt x="789729" y="0"/>
                  </a:lnTo>
                  <a:cubicBezTo>
                    <a:pt x="813288" y="0"/>
                    <a:pt x="835882" y="9359"/>
                    <a:pt x="852541" y="26017"/>
                  </a:cubicBezTo>
                  <a:cubicBezTo>
                    <a:pt x="869199" y="42676"/>
                    <a:pt x="878558" y="65270"/>
                    <a:pt x="878558" y="88828"/>
                  </a:cubicBezTo>
                  <a:lnTo>
                    <a:pt x="878558" y="805572"/>
                  </a:lnTo>
                  <a:cubicBezTo>
                    <a:pt x="878558" y="854630"/>
                    <a:pt x="838788" y="894400"/>
                    <a:pt x="789729" y="894400"/>
                  </a:cubicBezTo>
                  <a:lnTo>
                    <a:pt x="88828" y="894400"/>
                  </a:lnTo>
                  <a:cubicBezTo>
                    <a:pt x="65270" y="894400"/>
                    <a:pt x="42676" y="885042"/>
                    <a:pt x="26017" y="868383"/>
                  </a:cubicBezTo>
                  <a:cubicBezTo>
                    <a:pt x="9359" y="851724"/>
                    <a:pt x="0" y="829131"/>
                    <a:pt x="0" y="805572"/>
                  </a:cubicBezTo>
                  <a:lnTo>
                    <a:pt x="0" y="88828"/>
                  </a:lnTo>
                  <a:cubicBezTo>
                    <a:pt x="0" y="65270"/>
                    <a:pt x="9359" y="42676"/>
                    <a:pt x="26017" y="26017"/>
                  </a:cubicBezTo>
                  <a:cubicBezTo>
                    <a:pt x="42676" y="9359"/>
                    <a:pt x="65270" y="0"/>
                    <a:pt x="88828"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3"/>
            <p:cNvSpPr txBox="1"/>
            <p:nvPr/>
          </p:nvSpPr>
          <p:spPr>
            <a:xfrm>
              <a:off x="0" y="-19050"/>
              <a:ext cx="878558" cy="913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67" name="Google Shape;167;p3"/>
          <p:cNvGrpSpPr/>
          <p:nvPr/>
        </p:nvGrpSpPr>
        <p:grpSpPr>
          <a:xfrm>
            <a:off x="11992874" y="2716378"/>
            <a:ext cx="5104171" cy="4777648"/>
            <a:chOff x="0" y="-19050"/>
            <a:chExt cx="1029031" cy="963202"/>
          </a:xfrm>
        </p:grpSpPr>
        <p:sp>
          <p:nvSpPr>
            <p:cNvPr id="168" name="Google Shape;168;p3"/>
            <p:cNvSpPr/>
            <p:nvPr/>
          </p:nvSpPr>
          <p:spPr>
            <a:xfrm>
              <a:off x="0" y="0"/>
              <a:ext cx="1029031" cy="944152"/>
            </a:xfrm>
            <a:custGeom>
              <a:rect b="b" l="l" r="r" t="t"/>
              <a:pathLst>
                <a:path extrusionOk="0" h="944152" w="1029031">
                  <a:moveTo>
                    <a:pt x="75839" y="0"/>
                  </a:moveTo>
                  <a:lnTo>
                    <a:pt x="953191" y="0"/>
                  </a:lnTo>
                  <a:cubicBezTo>
                    <a:pt x="995076" y="0"/>
                    <a:pt x="1029031" y="33954"/>
                    <a:pt x="1029031" y="75839"/>
                  </a:cubicBezTo>
                  <a:lnTo>
                    <a:pt x="1029031" y="868312"/>
                  </a:lnTo>
                  <a:cubicBezTo>
                    <a:pt x="1029031" y="910197"/>
                    <a:pt x="995076" y="944152"/>
                    <a:pt x="953191" y="944152"/>
                  </a:cubicBezTo>
                  <a:lnTo>
                    <a:pt x="75839" y="944152"/>
                  </a:lnTo>
                  <a:cubicBezTo>
                    <a:pt x="33954" y="944152"/>
                    <a:pt x="0" y="910197"/>
                    <a:pt x="0" y="868312"/>
                  </a:cubicBezTo>
                  <a:lnTo>
                    <a:pt x="0" y="75839"/>
                  </a:lnTo>
                  <a:cubicBezTo>
                    <a:pt x="0" y="33954"/>
                    <a:pt x="33954" y="0"/>
                    <a:pt x="75839"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3"/>
            <p:cNvSpPr txBox="1"/>
            <p:nvPr/>
          </p:nvSpPr>
          <p:spPr>
            <a:xfrm>
              <a:off x="0" y="-19050"/>
              <a:ext cx="1029031" cy="963202"/>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70" name="Google Shape;170;p3"/>
          <p:cNvSpPr/>
          <p:nvPr/>
        </p:nvSpPr>
        <p:spPr>
          <a:xfrm>
            <a:off x="8508454" y="2689082"/>
            <a:ext cx="1108838" cy="1111802"/>
          </a:xfrm>
          <a:custGeom>
            <a:rect b="b" l="l" r="r" t="t"/>
            <a:pathLst>
              <a:path extrusionOk="0" h="1111802" w="1108838">
                <a:moveTo>
                  <a:pt x="0" y="0"/>
                </a:moveTo>
                <a:lnTo>
                  <a:pt x="1108837" y="0"/>
                </a:lnTo>
                <a:lnTo>
                  <a:pt x="1108837" y="1111802"/>
                </a:lnTo>
                <a:lnTo>
                  <a:pt x="0" y="1111802"/>
                </a:lnTo>
                <a:lnTo>
                  <a:pt x="0" y="0"/>
                </a:lnTo>
                <a:close/>
              </a:path>
            </a:pathLst>
          </a:custGeom>
          <a:blipFill rotWithShape="1">
            <a:blip r:embed="rId4">
              <a:alphaModFix/>
            </a:blip>
            <a:stretch>
              <a:fillRect b="0" l="0" r="0" t="0"/>
            </a:stretch>
          </a:blipFill>
          <a:ln>
            <a:noFill/>
          </a:ln>
        </p:spPr>
      </p:sp>
      <p:sp>
        <p:nvSpPr>
          <p:cNvPr id="171" name="Google Shape;171;p3"/>
          <p:cNvSpPr txBox="1"/>
          <p:nvPr/>
        </p:nvSpPr>
        <p:spPr>
          <a:xfrm>
            <a:off x="12049250" y="4333677"/>
            <a:ext cx="4991419" cy="1946643"/>
          </a:xfrm>
          <a:prstGeom prst="rect">
            <a:avLst/>
          </a:prstGeom>
          <a:noFill/>
          <a:ln>
            <a:noFill/>
          </a:ln>
        </p:spPr>
        <p:txBody>
          <a:bodyPr anchorCtr="0" anchor="t" bIns="0" lIns="0" spcFirstLastPara="1" rIns="0" wrap="square" tIns="0">
            <a:spAutoFit/>
          </a:bodyPr>
          <a:lstStyle/>
          <a:p>
            <a:pPr indent="-212772" lvl="1" marL="425544" marR="0" rtl="0" algn="l">
              <a:lnSpc>
                <a:spcPct val="130050"/>
              </a:lnSpc>
              <a:spcBef>
                <a:spcPts val="0"/>
              </a:spcBef>
              <a:spcAft>
                <a:spcPts val="0"/>
              </a:spcAft>
              <a:buClr>
                <a:srgbClr val="FFFFFF"/>
              </a:buClr>
              <a:buSzPts val="1970"/>
              <a:buFont typeface="Arial"/>
              <a:buChar char="•"/>
            </a:pPr>
            <a:r>
              <a:rPr b="1" i="0" lang="en-US" sz="1970" u="none" cap="none" strike="noStrike">
                <a:solidFill>
                  <a:srgbClr val="FFFFFF"/>
                </a:solidFill>
                <a:latin typeface="Montserrat"/>
                <a:ea typeface="Montserrat"/>
                <a:cs typeface="Montserrat"/>
                <a:sym typeface="Montserrat"/>
              </a:rPr>
              <a:t>Virtualización de escritorio </a:t>
            </a:r>
            <a:r>
              <a:rPr b="0" i="0" lang="en-US" sz="1970" u="none" cap="none" strike="noStrike">
                <a:solidFill>
                  <a:srgbClr val="FFFFFF"/>
                </a:solidFill>
                <a:latin typeface="Montserrat"/>
                <a:ea typeface="Montserrat"/>
                <a:cs typeface="Montserrat"/>
                <a:sym typeface="Montserrat"/>
              </a:rPr>
              <a:t>Permite ejecutar entornos de escritorio en servidores centrales, accesibles desde cualquier dispositivo, mejorando la flexibilidad para los usuarios.</a:t>
            </a:r>
            <a:endParaRPr b="0" i="0" sz="1400" u="none" cap="none" strike="noStrike">
              <a:solidFill>
                <a:srgbClr val="000000"/>
              </a:solidFill>
              <a:latin typeface="Arial"/>
              <a:ea typeface="Arial"/>
              <a:cs typeface="Arial"/>
              <a:sym typeface="Arial"/>
            </a:endParaRPr>
          </a:p>
        </p:txBody>
      </p:sp>
      <p:sp>
        <p:nvSpPr>
          <p:cNvPr id="172" name="Google Shape;172;p3"/>
          <p:cNvSpPr txBox="1"/>
          <p:nvPr/>
        </p:nvSpPr>
        <p:spPr>
          <a:xfrm>
            <a:off x="7187400" y="4862474"/>
            <a:ext cx="3750945" cy="212852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900"/>
              <a:buFont typeface="Arial"/>
              <a:buNone/>
            </a:pPr>
            <a:r>
              <a:rPr b="0" i="0" lang="en-US" sz="1900" u="none" cap="none" strike="noStrike">
                <a:solidFill>
                  <a:srgbClr val="1A0A33"/>
                </a:solidFill>
                <a:latin typeface="Montserrat"/>
                <a:ea typeface="Montserrat"/>
                <a:cs typeface="Montserrat"/>
                <a:sym typeface="Montserrat"/>
              </a:rPr>
              <a:t> Permite que varios dispositivos de almacenamiento físicos se combinen en un solo recurso virtual, simplificando la administración de datos.</a:t>
            </a:r>
            <a:endParaRPr b="0" i="0" sz="1400" u="none" cap="none" strike="noStrike">
              <a:solidFill>
                <a:srgbClr val="000000"/>
              </a:solidFill>
              <a:latin typeface="Arial"/>
              <a:ea typeface="Arial"/>
              <a:cs typeface="Arial"/>
              <a:sym typeface="Arial"/>
            </a:endParaRPr>
          </a:p>
        </p:txBody>
      </p:sp>
      <p:sp>
        <p:nvSpPr>
          <p:cNvPr id="173" name="Google Shape;173;p3"/>
          <p:cNvSpPr txBox="1"/>
          <p:nvPr/>
        </p:nvSpPr>
        <p:spPr>
          <a:xfrm>
            <a:off x="7187400" y="4011332"/>
            <a:ext cx="3750945" cy="64159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1A0A33"/>
                </a:solidFill>
                <a:latin typeface="Montserrat"/>
                <a:ea typeface="Montserrat"/>
                <a:cs typeface="Montserrat"/>
                <a:sym typeface="Montserrat"/>
              </a:rPr>
              <a:t>VIRTUALIZACIÓN DE ALMACENAMIENTO:</a:t>
            </a:r>
            <a:endParaRPr b="0" i="0" sz="1400" u="none" cap="none" strike="noStrike">
              <a:solidFill>
                <a:srgbClr val="000000"/>
              </a:solidFill>
              <a:latin typeface="Arial"/>
              <a:ea typeface="Arial"/>
              <a:cs typeface="Arial"/>
              <a:sym typeface="Arial"/>
            </a:endParaRPr>
          </a:p>
        </p:txBody>
      </p:sp>
      <p:sp>
        <p:nvSpPr>
          <p:cNvPr id="174" name="Google Shape;174;p3"/>
          <p:cNvSpPr txBox="1"/>
          <p:nvPr/>
        </p:nvSpPr>
        <p:spPr>
          <a:xfrm>
            <a:off x="4916799" y="571912"/>
            <a:ext cx="8454300" cy="7233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700"/>
              <a:buFont typeface="Arial"/>
              <a:buNone/>
            </a:pPr>
            <a:r>
              <a:rPr b="0" i="0" lang="en-US" sz="4700" u="none" cap="none" strike="noStrike">
                <a:solidFill>
                  <a:srgbClr val="FFFFFF"/>
                </a:solidFill>
                <a:latin typeface="Arial"/>
                <a:ea typeface="Arial"/>
                <a:cs typeface="Arial"/>
                <a:sym typeface="Arial"/>
              </a:rPr>
              <a:t>TIPOS DE VIRTUALIZACIÓN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78" name="Shape 178"/>
        <p:cNvGrpSpPr/>
        <p:nvPr/>
      </p:nvGrpSpPr>
      <p:grpSpPr>
        <a:xfrm>
          <a:off x="0" y="0"/>
          <a:ext cx="0" cy="0"/>
          <a:chOff x="0" y="0"/>
          <a:chExt cx="0" cy="0"/>
        </a:xfrm>
      </p:grpSpPr>
      <p:cxnSp>
        <p:nvCxnSpPr>
          <p:cNvPr id="179" name="Google Shape;179;p4"/>
          <p:cNvCxnSpPr/>
          <p:nvPr/>
        </p:nvCxnSpPr>
        <p:spPr>
          <a:xfrm>
            <a:off x="15478418" y="4181921"/>
            <a:ext cx="0" cy="2476378"/>
          </a:xfrm>
          <a:prstGeom prst="straightConnector1">
            <a:avLst/>
          </a:prstGeom>
          <a:noFill/>
          <a:ln cap="flat" cmpd="sng" w="38100">
            <a:solidFill>
              <a:srgbClr val="675688"/>
            </a:solidFill>
            <a:prstDash val="solid"/>
            <a:round/>
            <a:headEnd len="sm" w="sm" type="none"/>
            <a:tailEnd len="lg" w="lg" type="oval"/>
          </a:ln>
        </p:spPr>
      </p:cxnSp>
      <p:grpSp>
        <p:nvGrpSpPr>
          <p:cNvPr id="180" name="Google Shape;180;p4"/>
          <p:cNvGrpSpPr/>
          <p:nvPr/>
        </p:nvGrpSpPr>
        <p:grpSpPr>
          <a:xfrm>
            <a:off x="14324446" y="3846219"/>
            <a:ext cx="2307945" cy="2307945"/>
            <a:chOff x="0" y="0"/>
            <a:chExt cx="812800" cy="812800"/>
          </a:xfrm>
        </p:grpSpPr>
        <p:sp>
          <p:nvSpPr>
            <p:cNvPr id="181" name="Google Shape;181;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83" name="Google Shape;183;p4"/>
          <p:cNvGrpSpPr/>
          <p:nvPr/>
        </p:nvGrpSpPr>
        <p:grpSpPr>
          <a:xfrm>
            <a:off x="15112992" y="3480792"/>
            <a:ext cx="730852" cy="730852"/>
            <a:chOff x="0" y="0"/>
            <a:chExt cx="812800" cy="812800"/>
          </a:xfrm>
        </p:grpSpPr>
        <p:sp>
          <p:nvSpPr>
            <p:cNvPr id="184" name="Google Shape;184;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86" name="Google Shape;186;p4"/>
          <p:cNvSpPr/>
          <p:nvPr/>
        </p:nvSpPr>
        <p:spPr>
          <a:xfrm rot="1585216">
            <a:off x="14731469" y="4310697"/>
            <a:ext cx="1493897" cy="1455871"/>
          </a:xfrm>
          <a:custGeom>
            <a:rect b="b" l="l" r="r" t="t"/>
            <a:pathLst>
              <a:path extrusionOk="0" h="1455871" w="1493897">
                <a:moveTo>
                  <a:pt x="0" y="0"/>
                </a:moveTo>
                <a:lnTo>
                  <a:pt x="1493898" y="0"/>
                </a:lnTo>
                <a:lnTo>
                  <a:pt x="1493898" y="1455871"/>
                </a:lnTo>
                <a:lnTo>
                  <a:pt x="0" y="1455871"/>
                </a:lnTo>
                <a:lnTo>
                  <a:pt x="0" y="0"/>
                </a:lnTo>
                <a:close/>
              </a:path>
            </a:pathLst>
          </a:custGeom>
          <a:blipFill rotWithShape="1">
            <a:blip r:embed="rId3">
              <a:alphaModFix/>
            </a:blip>
            <a:stretch>
              <a:fillRect b="0" l="0" r="0" t="0"/>
            </a:stretch>
          </a:blipFill>
          <a:ln>
            <a:noFill/>
          </a:ln>
        </p:spPr>
      </p:sp>
      <p:grpSp>
        <p:nvGrpSpPr>
          <p:cNvPr id="187" name="Google Shape;187;p4"/>
          <p:cNvGrpSpPr/>
          <p:nvPr/>
        </p:nvGrpSpPr>
        <p:grpSpPr>
          <a:xfrm>
            <a:off x="1743125" y="3846219"/>
            <a:ext cx="2307945" cy="2307945"/>
            <a:chOff x="0" y="0"/>
            <a:chExt cx="812800" cy="812800"/>
          </a:xfrm>
        </p:grpSpPr>
        <p:sp>
          <p:nvSpPr>
            <p:cNvPr id="188" name="Google Shape;188;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D9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190" name="Google Shape;190;p4"/>
          <p:cNvCxnSpPr/>
          <p:nvPr/>
        </p:nvCxnSpPr>
        <p:spPr>
          <a:xfrm>
            <a:off x="2897097" y="4181921"/>
            <a:ext cx="0" cy="2476378"/>
          </a:xfrm>
          <a:prstGeom prst="straightConnector1">
            <a:avLst/>
          </a:prstGeom>
          <a:noFill/>
          <a:ln cap="flat" cmpd="sng" w="38100">
            <a:solidFill>
              <a:srgbClr val="5CD9C1"/>
            </a:solidFill>
            <a:prstDash val="solid"/>
            <a:round/>
            <a:headEnd len="sm" w="sm" type="none"/>
            <a:tailEnd len="lg" w="lg" type="oval"/>
          </a:ln>
        </p:spPr>
      </p:cxnSp>
      <p:grpSp>
        <p:nvGrpSpPr>
          <p:cNvPr id="191" name="Google Shape;191;p4"/>
          <p:cNvGrpSpPr/>
          <p:nvPr/>
        </p:nvGrpSpPr>
        <p:grpSpPr>
          <a:xfrm>
            <a:off x="2531671" y="3480792"/>
            <a:ext cx="730852" cy="730852"/>
            <a:chOff x="0" y="0"/>
            <a:chExt cx="812800" cy="812800"/>
          </a:xfrm>
        </p:grpSpPr>
        <p:sp>
          <p:nvSpPr>
            <p:cNvPr id="192" name="Google Shape;192;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94" name="Google Shape;194;p4"/>
          <p:cNvGrpSpPr/>
          <p:nvPr/>
        </p:nvGrpSpPr>
        <p:grpSpPr>
          <a:xfrm>
            <a:off x="5916565" y="3846219"/>
            <a:ext cx="2307945" cy="2307945"/>
            <a:chOff x="0" y="0"/>
            <a:chExt cx="812800" cy="812800"/>
          </a:xfrm>
        </p:grpSpPr>
        <p:sp>
          <p:nvSpPr>
            <p:cNvPr id="195" name="Google Shape;195;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CFD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197" name="Google Shape;197;p4"/>
          <p:cNvCxnSpPr/>
          <p:nvPr/>
        </p:nvCxnSpPr>
        <p:spPr>
          <a:xfrm>
            <a:off x="7070537" y="4181921"/>
            <a:ext cx="0" cy="2476378"/>
          </a:xfrm>
          <a:prstGeom prst="straightConnector1">
            <a:avLst/>
          </a:prstGeom>
          <a:noFill/>
          <a:ln cap="flat" cmpd="sng" w="38100">
            <a:solidFill>
              <a:srgbClr val="ACFDDB"/>
            </a:solidFill>
            <a:prstDash val="solid"/>
            <a:round/>
            <a:headEnd len="sm" w="sm" type="none"/>
            <a:tailEnd len="lg" w="lg" type="oval"/>
          </a:ln>
        </p:spPr>
      </p:cxnSp>
      <p:grpSp>
        <p:nvGrpSpPr>
          <p:cNvPr id="198" name="Google Shape;198;p4"/>
          <p:cNvGrpSpPr/>
          <p:nvPr/>
        </p:nvGrpSpPr>
        <p:grpSpPr>
          <a:xfrm>
            <a:off x="6705111" y="3480792"/>
            <a:ext cx="730852" cy="730852"/>
            <a:chOff x="0" y="0"/>
            <a:chExt cx="812800" cy="812800"/>
          </a:xfrm>
        </p:grpSpPr>
        <p:sp>
          <p:nvSpPr>
            <p:cNvPr id="199" name="Google Shape;199;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01" name="Google Shape;201;p4"/>
          <p:cNvGrpSpPr/>
          <p:nvPr/>
        </p:nvGrpSpPr>
        <p:grpSpPr>
          <a:xfrm>
            <a:off x="10151005" y="3846219"/>
            <a:ext cx="2307945" cy="2307945"/>
            <a:chOff x="0" y="0"/>
            <a:chExt cx="812800" cy="812800"/>
          </a:xfrm>
        </p:grpSpPr>
        <p:sp>
          <p:nvSpPr>
            <p:cNvPr id="202" name="Google Shape;202;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204" name="Google Shape;204;p4"/>
          <p:cNvCxnSpPr/>
          <p:nvPr/>
        </p:nvCxnSpPr>
        <p:spPr>
          <a:xfrm>
            <a:off x="11304978" y="4181921"/>
            <a:ext cx="0" cy="2476378"/>
          </a:xfrm>
          <a:prstGeom prst="straightConnector1">
            <a:avLst/>
          </a:prstGeom>
          <a:noFill/>
          <a:ln cap="flat" cmpd="sng" w="38100">
            <a:solidFill>
              <a:srgbClr val="B084CC"/>
            </a:solidFill>
            <a:prstDash val="solid"/>
            <a:round/>
            <a:headEnd len="sm" w="sm" type="none"/>
            <a:tailEnd len="lg" w="lg" type="oval"/>
          </a:ln>
        </p:spPr>
      </p:cxnSp>
      <p:grpSp>
        <p:nvGrpSpPr>
          <p:cNvPr id="205" name="Google Shape;205;p4"/>
          <p:cNvGrpSpPr/>
          <p:nvPr/>
        </p:nvGrpSpPr>
        <p:grpSpPr>
          <a:xfrm>
            <a:off x="10939552" y="3480792"/>
            <a:ext cx="730852" cy="730852"/>
            <a:chOff x="0" y="0"/>
            <a:chExt cx="812800" cy="812800"/>
          </a:xfrm>
        </p:grpSpPr>
        <p:sp>
          <p:nvSpPr>
            <p:cNvPr id="206" name="Google Shape;206;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4"/>
            <p:cNvSpPr txBox="1"/>
            <p:nvPr/>
          </p:nvSpPr>
          <p:spPr>
            <a:xfrm>
              <a:off x="76200" y="57150"/>
              <a:ext cx="660400" cy="67945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208" name="Google Shape;208;p4"/>
          <p:cNvCxnSpPr/>
          <p:nvPr/>
        </p:nvCxnSpPr>
        <p:spPr>
          <a:xfrm rot="10800000">
            <a:off x="5055947" y="3481872"/>
            <a:ext cx="0" cy="5659939"/>
          </a:xfrm>
          <a:prstGeom prst="straightConnector1">
            <a:avLst/>
          </a:prstGeom>
          <a:noFill/>
          <a:ln cap="flat" cmpd="sng" w="9525">
            <a:solidFill>
              <a:srgbClr val="FFFFFF"/>
            </a:solidFill>
            <a:prstDash val="lgDash"/>
            <a:round/>
            <a:headEnd len="sm" w="sm" type="none"/>
            <a:tailEnd len="sm" w="sm" type="none"/>
          </a:ln>
        </p:spPr>
      </p:cxnSp>
      <p:cxnSp>
        <p:nvCxnSpPr>
          <p:cNvPr id="209" name="Google Shape;209;p4"/>
          <p:cNvCxnSpPr/>
          <p:nvPr/>
        </p:nvCxnSpPr>
        <p:spPr>
          <a:xfrm rot="10800000">
            <a:off x="9144000" y="3481872"/>
            <a:ext cx="0" cy="5659939"/>
          </a:xfrm>
          <a:prstGeom prst="straightConnector1">
            <a:avLst/>
          </a:prstGeom>
          <a:noFill/>
          <a:ln cap="flat" cmpd="sng" w="9525">
            <a:solidFill>
              <a:srgbClr val="FFFFFF"/>
            </a:solidFill>
            <a:prstDash val="lgDash"/>
            <a:round/>
            <a:headEnd len="sm" w="sm" type="none"/>
            <a:tailEnd len="sm" w="sm" type="none"/>
          </a:ln>
        </p:spPr>
      </p:cxnSp>
      <p:cxnSp>
        <p:nvCxnSpPr>
          <p:cNvPr id="210" name="Google Shape;210;p4"/>
          <p:cNvCxnSpPr/>
          <p:nvPr/>
        </p:nvCxnSpPr>
        <p:spPr>
          <a:xfrm rot="10800000">
            <a:off x="13389216" y="3481872"/>
            <a:ext cx="0" cy="5659939"/>
          </a:xfrm>
          <a:prstGeom prst="straightConnector1">
            <a:avLst/>
          </a:prstGeom>
          <a:noFill/>
          <a:ln cap="flat" cmpd="sng" w="9525">
            <a:solidFill>
              <a:srgbClr val="FFFFFF"/>
            </a:solidFill>
            <a:prstDash val="lgDash"/>
            <a:round/>
            <a:headEnd len="sm" w="sm" type="none"/>
            <a:tailEnd len="sm" w="sm" type="none"/>
          </a:ln>
        </p:spPr>
      </p:cxnSp>
      <p:sp>
        <p:nvSpPr>
          <p:cNvPr id="211" name="Google Shape;211;p4"/>
          <p:cNvSpPr/>
          <p:nvPr/>
        </p:nvSpPr>
        <p:spPr>
          <a:xfrm>
            <a:off x="2216426" y="4297370"/>
            <a:ext cx="1361343" cy="1361343"/>
          </a:xfrm>
          <a:custGeom>
            <a:rect b="b" l="l" r="r" t="t"/>
            <a:pathLst>
              <a:path extrusionOk="0" h="1361343" w="1361343">
                <a:moveTo>
                  <a:pt x="0" y="0"/>
                </a:moveTo>
                <a:lnTo>
                  <a:pt x="1361343" y="0"/>
                </a:lnTo>
                <a:lnTo>
                  <a:pt x="1361343" y="1361343"/>
                </a:lnTo>
                <a:lnTo>
                  <a:pt x="0" y="1361343"/>
                </a:lnTo>
                <a:lnTo>
                  <a:pt x="0" y="0"/>
                </a:lnTo>
                <a:close/>
              </a:path>
            </a:pathLst>
          </a:custGeom>
          <a:blipFill rotWithShape="1">
            <a:blip r:embed="rId4">
              <a:alphaModFix/>
            </a:blip>
            <a:stretch>
              <a:fillRect b="0" l="0" r="0" t="0"/>
            </a:stretch>
          </a:blipFill>
          <a:ln>
            <a:noFill/>
          </a:ln>
        </p:spPr>
      </p:sp>
      <p:sp>
        <p:nvSpPr>
          <p:cNvPr id="212" name="Google Shape;212;p4"/>
          <p:cNvSpPr txBox="1"/>
          <p:nvPr/>
        </p:nvSpPr>
        <p:spPr>
          <a:xfrm>
            <a:off x="1028700" y="1089979"/>
            <a:ext cx="16230600" cy="765175"/>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APLICACIONES DE LA VIRTUALIZACIÓN </a:t>
            </a:r>
            <a:endParaRPr b="0" i="0" sz="1400" u="none" cap="none" strike="noStrike">
              <a:solidFill>
                <a:srgbClr val="000000"/>
              </a:solidFill>
              <a:latin typeface="Arial"/>
              <a:ea typeface="Arial"/>
              <a:cs typeface="Arial"/>
              <a:sym typeface="Arial"/>
            </a:endParaRPr>
          </a:p>
        </p:txBody>
      </p:sp>
      <p:sp>
        <p:nvSpPr>
          <p:cNvPr id="213" name="Google Shape;213;p4"/>
          <p:cNvSpPr txBox="1"/>
          <p:nvPr/>
        </p:nvSpPr>
        <p:spPr>
          <a:xfrm>
            <a:off x="1028700" y="2068716"/>
            <a:ext cx="16230600" cy="3175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000"/>
              <a:buFont typeface="Arial"/>
              <a:buNone/>
            </a:pPr>
            <a:r>
              <a:rPr b="0" i="0" lang="en-US" sz="2000" u="none" cap="none" strike="noStrike">
                <a:solidFill>
                  <a:srgbClr val="FFFFFF"/>
                </a:solidFill>
                <a:latin typeface="Montserrat"/>
                <a:ea typeface="Montserrat"/>
                <a:cs typeface="Montserrat"/>
                <a:sym typeface="Montserrat"/>
              </a:rPr>
              <a:t>La virtualización se utiliza en una variedad de contextos</a:t>
            </a:r>
            <a:endParaRPr b="0" i="0" sz="1400" u="none" cap="none" strike="noStrike">
              <a:solidFill>
                <a:srgbClr val="000000"/>
              </a:solidFill>
              <a:latin typeface="Arial"/>
              <a:ea typeface="Arial"/>
              <a:cs typeface="Arial"/>
              <a:sym typeface="Arial"/>
            </a:endParaRPr>
          </a:p>
        </p:txBody>
      </p:sp>
      <p:sp>
        <p:nvSpPr>
          <p:cNvPr id="214" name="Google Shape;214;p4"/>
          <p:cNvSpPr txBox="1"/>
          <p:nvPr/>
        </p:nvSpPr>
        <p:spPr>
          <a:xfrm>
            <a:off x="15188319" y="3646400"/>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Clr>
                <a:srgbClr val="000000"/>
              </a:buClr>
              <a:buSzPts val="2280"/>
              <a:buFont typeface="Arial"/>
              <a:buNone/>
            </a:pPr>
            <a:r>
              <a:rPr b="1" i="0" lang="en-US" sz="2280" u="none" cap="none" strike="noStrike">
                <a:solidFill>
                  <a:srgbClr val="482B66"/>
                </a:solidFill>
                <a:latin typeface="Arial"/>
                <a:ea typeface="Arial"/>
                <a:cs typeface="Arial"/>
                <a:sym typeface="Arial"/>
              </a:rPr>
              <a:t>04</a:t>
            </a:r>
            <a:endParaRPr b="0" i="0" sz="1400" u="none" cap="none" strike="noStrike">
              <a:solidFill>
                <a:srgbClr val="000000"/>
              </a:solidFill>
              <a:latin typeface="Arial"/>
              <a:ea typeface="Arial"/>
              <a:cs typeface="Arial"/>
              <a:sym typeface="Arial"/>
            </a:endParaRPr>
          </a:p>
        </p:txBody>
      </p:sp>
      <p:sp>
        <p:nvSpPr>
          <p:cNvPr id="215" name="Google Shape;215;p4"/>
          <p:cNvSpPr txBox="1"/>
          <p:nvPr/>
        </p:nvSpPr>
        <p:spPr>
          <a:xfrm>
            <a:off x="13744248" y="6944049"/>
            <a:ext cx="3468339" cy="64159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RECUPERACIÓN ANTE DESASTRES</a:t>
            </a:r>
            <a:endParaRPr b="0" i="0" sz="1400" u="none" cap="none" strike="noStrike">
              <a:solidFill>
                <a:srgbClr val="000000"/>
              </a:solidFill>
              <a:latin typeface="Arial"/>
              <a:ea typeface="Arial"/>
              <a:cs typeface="Arial"/>
              <a:sym typeface="Arial"/>
            </a:endParaRPr>
          </a:p>
        </p:txBody>
      </p:sp>
      <p:sp>
        <p:nvSpPr>
          <p:cNvPr id="216" name="Google Shape;216;p4"/>
          <p:cNvSpPr txBox="1"/>
          <p:nvPr/>
        </p:nvSpPr>
        <p:spPr>
          <a:xfrm>
            <a:off x="1162928" y="7680891"/>
            <a:ext cx="3468339" cy="193103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Las plataformas en la nube aprovechan la virtualización para ofrecer recursos bajo demanda, permitiendo a los usuarios acceder a sistemas y servicios sin necesidad de infraestructura física</a:t>
            </a:r>
            <a:endParaRPr b="0" i="0" sz="1400" u="none" cap="none" strike="noStrike">
              <a:solidFill>
                <a:srgbClr val="000000"/>
              </a:solidFill>
              <a:latin typeface="Arial"/>
              <a:ea typeface="Arial"/>
              <a:cs typeface="Arial"/>
              <a:sym typeface="Arial"/>
            </a:endParaRPr>
          </a:p>
        </p:txBody>
      </p:sp>
      <p:sp>
        <p:nvSpPr>
          <p:cNvPr id="217" name="Google Shape;217;p4"/>
          <p:cNvSpPr txBox="1"/>
          <p:nvPr/>
        </p:nvSpPr>
        <p:spPr>
          <a:xfrm>
            <a:off x="1162928" y="6944049"/>
            <a:ext cx="3468339" cy="64159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COMPUTACIÓN EN LA NUBE</a:t>
            </a:r>
            <a:endParaRPr b="0" i="0" sz="1400" u="none" cap="none" strike="noStrike">
              <a:solidFill>
                <a:srgbClr val="000000"/>
              </a:solidFill>
              <a:latin typeface="Arial"/>
              <a:ea typeface="Arial"/>
              <a:cs typeface="Arial"/>
              <a:sym typeface="Arial"/>
            </a:endParaRPr>
          </a:p>
        </p:txBody>
      </p:sp>
      <p:sp>
        <p:nvSpPr>
          <p:cNvPr id="218" name="Google Shape;218;p4"/>
          <p:cNvSpPr txBox="1"/>
          <p:nvPr/>
        </p:nvSpPr>
        <p:spPr>
          <a:xfrm>
            <a:off x="2606998" y="3646400"/>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Clr>
                <a:srgbClr val="000000"/>
              </a:buClr>
              <a:buSzPts val="2280"/>
              <a:buFont typeface="Arial"/>
              <a:buNone/>
            </a:pPr>
            <a:r>
              <a:rPr b="1" i="0" lang="en-US" sz="2280" u="none" cap="none" strike="noStrike">
                <a:solidFill>
                  <a:srgbClr val="24B296"/>
                </a:solidFill>
                <a:latin typeface="Arial"/>
                <a:ea typeface="Arial"/>
                <a:cs typeface="Arial"/>
                <a:sym typeface="Arial"/>
              </a:rPr>
              <a:t>01</a:t>
            </a:r>
            <a:endParaRPr b="0" i="0" sz="1400" u="none" cap="none" strike="noStrike">
              <a:solidFill>
                <a:srgbClr val="000000"/>
              </a:solidFill>
              <a:latin typeface="Arial"/>
              <a:ea typeface="Arial"/>
              <a:cs typeface="Arial"/>
              <a:sym typeface="Arial"/>
            </a:endParaRPr>
          </a:p>
        </p:txBody>
      </p:sp>
      <p:sp>
        <p:nvSpPr>
          <p:cNvPr id="219" name="Google Shape;219;p4"/>
          <p:cNvSpPr txBox="1"/>
          <p:nvPr/>
        </p:nvSpPr>
        <p:spPr>
          <a:xfrm>
            <a:off x="5225593" y="6872611"/>
            <a:ext cx="3748760" cy="64159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ENTORNOS DE PRUEBAS Y DESARROLLO</a:t>
            </a:r>
            <a:endParaRPr b="0" i="0" sz="1400" u="none" cap="none" strike="noStrike">
              <a:solidFill>
                <a:srgbClr val="000000"/>
              </a:solidFill>
              <a:latin typeface="Arial"/>
              <a:ea typeface="Arial"/>
              <a:cs typeface="Arial"/>
              <a:sym typeface="Arial"/>
            </a:endParaRPr>
          </a:p>
        </p:txBody>
      </p:sp>
      <p:sp>
        <p:nvSpPr>
          <p:cNvPr id="220" name="Google Shape;220;p4"/>
          <p:cNvSpPr txBox="1"/>
          <p:nvPr/>
        </p:nvSpPr>
        <p:spPr>
          <a:xfrm>
            <a:off x="6780439" y="3646400"/>
            <a:ext cx="580197" cy="371063"/>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Clr>
                <a:srgbClr val="000000"/>
              </a:buClr>
              <a:buSzPts val="2280"/>
              <a:buFont typeface="Arial"/>
              <a:buNone/>
            </a:pPr>
            <a:r>
              <a:rPr b="1" i="0" lang="en-US" sz="2280" u="none" cap="none" strike="noStrike">
                <a:solidFill>
                  <a:srgbClr val="67D3CD"/>
                </a:solidFill>
                <a:latin typeface="Arial"/>
                <a:ea typeface="Arial"/>
                <a:cs typeface="Arial"/>
                <a:sym typeface="Arial"/>
              </a:rPr>
              <a:t>02</a:t>
            </a:r>
            <a:endParaRPr b="0" i="0" sz="1400" u="none" cap="none" strike="noStrike">
              <a:solidFill>
                <a:srgbClr val="000000"/>
              </a:solidFill>
              <a:latin typeface="Arial"/>
              <a:ea typeface="Arial"/>
              <a:cs typeface="Arial"/>
              <a:sym typeface="Arial"/>
            </a:endParaRPr>
          </a:p>
        </p:txBody>
      </p:sp>
      <p:sp>
        <p:nvSpPr>
          <p:cNvPr id="221" name="Google Shape;221;p4"/>
          <p:cNvSpPr txBox="1"/>
          <p:nvPr/>
        </p:nvSpPr>
        <p:spPr>
          <a:xfrm>
            <a:off x="9570808" y="6944049"/>
            <a:ext cx="3468339" cy="641592"/>
          </a:xfrm>
          <a:prstGeom prst="rect">
            <a:avLst/>
          </a:prstGeom>
          <a:noFill/>
          <a:ln>
            <a:noFill/>
          </a:ln>
        </p:spPr>
        <p:txBody>
          <a:bodyPr anchorCtr="0" anchor="t" bIns="0" lIns="0" spcFirstLastPara="1" rIns="0" wrap="square" tIns="0">
            <a:spAutoFit/>
          </a:bodyPr>
          <a:lstStyle/>
          <a:p>
            <a:pPr indent="0" lvl="0" marL="0" marR="0" rtl="0" algn="ctr">
              <a:lnSpc>
                <a:spcPct val="130116"/>
              </a:lnSpc>
              <a:spcBef>
                <a:spcPts val="0"/>
              </a:spcBef>
              <a:spcAft>
                <a:spcPts val="0"/>
              </a:spcAft>
              <a:buClr>
                <a:srgbClr val="000000"/>
              </a:buClr>
              <a:buSzPts val="1979"/>
              <a:buFont typeface="Arial"/>
              <a:buNone/>
            </a:pPr>
            <a:r>
              <a:rPr b="1" i="0" lang="en-US" sz="1979" u="none" cap="none" strike="noStrike">
                <a:solidFill>
                  <a:srgbClr val="FFFFFF"/>
                </a:solidFill>
                <a:latin typeface="Montserrat"/>
                <a:ea typeface="Montserrat"/>
                <a:cs typeface="Montserrat"/>
                <a:sym typeface="Montserrat"/>
              </a:rPr>
              <a:t>CONSOLIDACIÓN DE SERVIDORES</a:t>
            </a:r>
            <a:endParaRPr b="0" i="0" sz="1400" u="none" cap="none" strike="noStrike">
              <a:solidFill>
                <a:srgbClr val="000000"/>
              </a:solidFill>
              <a:latin typeface="Arial"/>
              <a:ea typeface="Arial"/>
              <a:cs typeface="Arial"/>
              <a:sym typeface="Arial"/>
            </a:endParaRPr>
          </a:p>
        </p:txBody>
      </p:sp>
      <p:sp>
        <p:nvSpPr>
          <p:cNvPr id="222" name="Google Shape;222;p4"/>
          <p:cNvSpPr txBox="1"/>
          <p:nvPr/>
        </p:nvSpPr>
        <p:spPr>
          <a:xfrm>
            <a:off x="11014879" y="3646400"/>
            <a:ext cx="580200" cy="371100"/>
          </a:xfrm>
          <a:prstGeom prst="rect">
            <a:avLst/>
          </a:prstGeom>
          <a:noFill/>
          <a:ln>
            <a:noFill/>
          </a:ln>
        </p:spPr>
        <p:txBody>
          <a:bodyPr anchorCtr="0" anchor="t" bIns="0" lIns="0" spcFirstLastPara="1" rIns="0" wrap="square" tIns="0">
            <a:spAutoFit/>
          </a:bodyPr>
          <a:lstStyle/>
          <a:p>
            <a:pPr indent="0" lvl="0" marL="0" marR="0" rtl="0" algn="ctr">
              <a:lnSpc>
                <a:spcPct val="130043"/>
              </a:lnSpc>
              <a:spcBef>
                <a:spcPts val="0"/>
              </a:spcBef>
              <a:spcAft>
                <a:spcPts val="0"/>
              </a:spcAft>
              <a:buClr>
                <a:srgbClr val="000000"/>
              </a:buClr>
              <a:buSzPts val="2280"/>
              <a:buFont typeface="Arial"/>
              <a:buNone/>
            </a:pPr>
            <a:r>
              <a:rPr b="1" i="0" lang="en-US" sz="2280" u="none" cap="none" strike="noStrike">
                <a:solidFill>
                  <a:srgbClr val="675688"/>
                </a:solidFill>
                <a:latin typeface="Arial"/>
                <a:ea typeface="Arial"/>
                <a:cs typeface="Arial"/>
                <a:sym typeface="Arial"/>
              </a:rPr>
              <a:t>03</a:t>
            </a:r>
            <a:endParaRPr b="0" i="0" sz="1400" u="none" cap="none" strike="noStrike">
              <a:solidFill>
                <a:srgbClr val="000000"/>
              </a:solidFill>
              <a:latin typeface="Arial"/>
              <a:ea typeface="Arial"/>
              <a:cs typeface="Arial"/>
              <a:sym typeface="Arial"/>
            </a:endParaRPr>
          </a:p>
        </p:txBody>
      </p:sp>
      <p:sp>
        <p:nvSpPr>
          <p:cNvPr id="223" name="Google Shape;223;p4"/>
          <p:cNvSpPr txBox="1"/>
          <p:nvPr/>
        </p:nvSpPr>
        <p:spPr>
          <a:xfrm>
            <a:off x="5336368" y="7728516"/>
            <a:ext cx="3468339" cy="165481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Permite crear entornos de pruebas aislados y replicables, donde los desarrolladores pueden experimentar sin afectar los sistemas de producción.</a:t>
            </a:r>
            <a:endParaRPr b="0" i="0" sz="1400" u="none" cap="none" strike="noStrike">
              <a:solidFill>
                <a:srgbClr val="000000"/>
              </a:solidFill>
              <a:latin typeface="Arial"/>
              <a:ea typeface="Arial"/>
              <a:cs typeface="Arial"/>
              <a:sym typeface="Arial"/>
            </a:endParaRPr>
          </a:p>
        </p:txBody>
      </p:sp>
      <p:sp>
        <p:nvSpPr>
          <p:cNvPr id="224" name="Google Shape;224;p4"/>
          <p:cNvSpPr txBox="1"/>
          <p:nvPr/>
        </p:nvSpPr>
        <p:spPr>
          <a:xfrm>
            <a:off x="9570808" y="7709466"/>
            <a:ext cx="3468339" cy="165481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Agrupar varios servidores en una sola máquina física reduce la cantidad de hardware necesario, simplificando la gestión y disminuyendo los costos.</a:t>
            </a:r>
            <a:endParaRPr b="0" i="0" sz="1400" u="none" cap="none" strike="noStrike">
              <a:solidFill>
                <a:srgbClr val="000000"/>
              </a:solidFill>
              <a:latin typeface="Arial"/>
              <a:ea typeface="Arial"/>
              <a:cs typeface="Arial"/>
              <a:sym typeface="Arial"/>
            </a:endParaRPr>
          </a:p>
        </p:txBody>
      </p:sp>
      <p:sp>
        <p:nvSpPr>
          <p:cNvPr id="225" name="Google Shape;225;p4"/>
          <p:cNvSpPr txBox="1"/>
          <p:nvPr/>
        </p:nvSpPr>
        <p:spPr>
          <a:xfrm>
            <a:off x="13744248" y="7709466"/>
            <a:ext cx="3468339" cy="165481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1700"/>
              <a:buFont typeface="Arial"/>
              <a:buNone/>
            </a:pPr>
            <a:r>
              <a:rPr b="0" i="0" lang="en-US" sz="1700" u="none" cap="none" strike="noStrike">
                <a:solidFill>
                  <a:srgbClr val="FFFFFF"/>
                </a:solidFill>
                <a:latin typeface="Montserrat"/>
                <a:ea typeface="Montserrat"/>
                <a:cs typeface="Montserrat"/>
                <a:sym typeface="Montserrat"/>
              </a:rPr>
              <a:t>Los entornos virtuales se pueden respaldar y restaurar fácilmente en caso de fallas, proporcionando una capa adicional de seguridad en la continuidad del negocio.</a:t>
            </a:r>
            <a:endParaRPr b="0" i="0" sz="1400" u="none" cap="none" strike="noStrike">
              <a:solidFill>
                <a:srgbClr val="000000"/>
              </a:solidFill>
              <a:latin typeface="Arial"/>
              <a:ea typeface="Arial"/>
              <a:cs typeface="Arial"/>
              <a:sym typeface="Arial"/>
            </a:endParaRPr>
          </a:p>
        </p:txBody>
      </p:sp>
      <p:pic>
        <p:nvPicPr>
          <p:cNvPr id="226" name="Google Shape;226;p4"/>
          <p:cNvPicPr preferRelativeResize="0"/>
          <p:nvPr/>
        </p:nvPicPr>
        <p:blipFill rotWithShape="1">
          <a:blip r:embed="rId5">
            <a:alphaModFix/>
          </a:blip>
          <a:srcRect b="0" l="0" r="0" t="0"/>
          <a:stretch/>
        </p:blipFill>
        <p:spPr>
          <a:xfrm>
            <a:off x="6305938" y="4184024"/>
            <a:ext cx="1588085" cy="1588063"/>
          </a:xfrm>
          <a:prstGeom prst="rect">
            <a:avLst/>
          </a:prstGeom>
          <a:noFill/>
          <a:ln>
            <a:noFill/>
          </a:ln>
        </p:spPr>
      </p:pic>
      <p:pic>
        <p:nvPicPr>
          <p:cNvPr id="227" name="Google Shape;227;p4"/>
          <p:cNvPicPr preferRelativeResize="0"/>
          <p:nvPr/>
        </p:nvPicPr>
        <p:blipFill rotWithShape="1">
          <a:blip r:embed="rId6">
            <a:alphaModFix/>
          </a:blip>
          <a:srcRect b="0" l="0" r="0" t="0"/>
          <a:stretch/>
        </p:blipFill>
        <p:spPr>
          <a:xfrm>
            <a:off x="10561013" y="4184013"/>
            <a:ext cx="1588076" cy="15880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31" name="Shape 231"/>
        <p:cNvGrpSpPr/>
        <p:nvPr/>
      </p:nvGrpSpPr>
      <p:grpSpPr>
        <a:xfrm>
          <a:off x="0" y="0"/>
          <a:ext cx="0" cy="0"/>
          <a:chOff x="0" y="0"/>
          <a:chExt cx="0" cy="0"/>
        </a:xfrm>
      </p:grpSpPr>
      <p:grpSp>
        <p:nvGrpSpPr>
          <p:cNvPr id="232" name="Google Shape;232;p5"/>
          <p:cNvGrpSpPr/>
          <p:nvPr/>
        </p:nvGrpSpPr>
        <p:grpSpPr>
          <a:xfrm>
            <a:off x="9144000" y="2769024"/>
            <a:ext cx="8267476" cy="5695126"/>
            <a:chOff x="0" y="-28575"/>
            <a:chExt cx="2177442" cy="1499951"/>
          </a:xfrm>
        </p:grpSpPr>
        <p:sp>
          <p:nvSpPr>
            <p:cNvPr id="233" name="Google Shape;233;p5"/>
            <p:cNvSpPr/>
            <p:nvPr/>
          </p:nvSpPr>
          <p:spPr>
            <a:xfrm>
              <a:off x="0" y="0"/>
              <a:ext cx="2177442" cy="1471376"/>
            </a:xfrm>
            <a:custGeom>
              <a:rect b="b" l="l" r="r" t="t"/>
              <a:pathLst>
                <a:path extrusionOk="0" h="1471376" w="2177442">
                  <a:moveTo>
                    <a:pt x="47758" y="0"/>
                  </a:moveTo>
                  <a:lnTo>
                    <a:pt x="2129684" y="0"/>
                  </a:lnTo>
                  <a:cubicBezTo>
                    <a:pt x="2142350" y="0"/>
                    <a:pt x="2154498" y="5032"/>
                    <a:pt x="2163454" y="13988"/>
                  </a:cubicBezTo>
                  <a:cubicBezTo>
                    <a:pt x="2172411" y="22944"/>
                    <a:pt x="2177442" y="35092"/>
                    <a:pt x="2177442" y="47758"/>
                  </a:cubicBezTo>
                  <a:lnTo>
                    <a:pt x="2177442" y="1423618"/>
                  </a:lnTo>
                  <a:cubicBezTo>
                    <a:pt x="2177442" y="1436284"/>
                    <a:pt x="2172411" y="1448432"/>
                    <a:pt x="2163454" y="1457388"/>
                  </a:cubicBezTo>
                  <a:cubicBezTo>
                    <a:pt x="2154498" y="1466344"/>
                    <a:pt x="2142350" y="1471376"/>
                    <a:pt x="2129684" y="1471376"/>
                  </a:cubicBezTo>
                  <a:lnTo>
                    <a:pt x="47758" y="1471376"/>
                  </a:lnTo>
                  <a:cubicBezTo>
                    <a:pt x="35092" y="1471376"/>
                    <a:pt x="22944" y="1466344"/>
                    <a:pt x="13988" y="1457388"/>
                  </a:cubicBezTo>
                  <a:cubicBezTo>
                    <a:pt x="5032" y="1448432"/>
                    <a:pt x="0" y="1436284"/>
                    <a:pt x="0" y="1423618"/>
                  </a:cubicBezTo>
                  <a:lnTo>
                    <a:pt x="0" y="47758"/>
                  </a:lnTo>
                  <a:cubicBezTo>
                    <a:pt x="0" y="35092"/>
                    <a:pt x="5032" y="22944"/>
                    <a:pt x="13988" y="13988"/>
                  </a:cubicBezTo>
                  <a:cubicBezTo>
                    <a:pt x="22944" y="5032"/>
                    <a:pt x="35092" y="0"/>
                    <a:pt x="47758"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5"/>
            <p:cNvSpPr txBox="1"/>
            <p:nvPr/>
          </p:nvSpPr>
          <p:spPr>
            <a:xfrm>
              <a:off x="0" y="-28575"/>
              <a:ext cx="2177442" cy="1499951"/>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35" name="Google Shape;235;p5"/>
          <p:cNvSpPr/>
          <p:nvPr/>
        </p:nvSpPr>
        <p:spPr>
          <a:xfrm>
            <a:off x="9506959" y="3097092"/>
            <a:ext cx="7541558" cy="5118832"/>
          </a:xfrm>
          <a:custGeom>
            <a:rect b="b" l="l" r="r" t="t"/>
            <a:pathLst>
              <a:path extrusionOk="0" h="5118832" w="7541558">
                <a:moveTo>
                  <a:pt x="0" y="0"/>
                </a:moveTo>
                <a:lnTo>
                  <a:pt x="7541558" y="0"/>
                </a:lnTo>
                <a:lnTo>
                  <a:pt x="7541558" y="5118832"/>
                </a:lnTo>
                <a:lnTo>
                  <a:pt x="0" y="5118832"/>
                </a:lnTo>
                <a:lnTo>
                  <a:pt x="0" y="0"/>
                </a:lnTo>
                <a:close/>
              </a:path>
            </a:pathLst>
          </a:custGeom>
          <a:blipFill rotWithShape="1">
            <a:blip r:embed="rId3">
              <a:alphaModFix/>
            </a:blip>
            <a:stretch>
              <a:fillRect b="0" l="0" r="0" t="0"/>
            </a:stretch>
          </a:blipFill>
          <a:ln>
            <a:noFill/>
          </a:ln>
        </p:spPr>
      </p:sp>
      <p:sp>
        <p:nvSpPr>
          <p:cNvPr id="236" name="Google Shape;236;p5"/>
          <p:cNvSpPr txBox="1"/>
          <p:nvPr/>
        </p:nvSpPr>
        <p:spPr>
          <a:xfrm>
            <a:off x="1006548" y="1019175"/>
            <a:ext cx="8137452" cy="1527175"/>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HIPERVISORES Y MÁQUINAS VIRTUALES</a:t>
            </a:r>
            <a:endParaRPr b="0" i="0" sz="1400" u="none" cap="none" strike="noStrike">
              <a:solidFill>
                <a:srgbClr val="000000"/>
              </a:solidFill>
              <a:latin typeface="Arial"/>
              <a:ea typeface="Arial"/>
              <a:cs typeface="Arial"/>
              <a:sym typeface="Arial"/>
            </a:endParaRPr>
          </a:p>
        </p:txBody>
      </p:sp>
      <p:sp>
        <p:nvSpPr>
          <p:cNvPr id="237" name="Google Shape;237;p5"/>
          <p:cNvSpPr txBox="1"/>
          <p:nvPr/>
        </p:nvSpPr>
        <p:spPr>
          <a:xfrm>
            <a:off x="862197" y="3901196"/>
            <a:ext cx="7720991" cy="4902200"/>
          </a:xfrm>
          <a:prstGeom prst="rect">
            <a:avLst/>
          </a:prstGeom>
          <a:noFill/>
          <a:ln>
            <a:noFill/>
          </a:ln>
        </p:spPr>
        <p:txBody>
          <a:bodyPr anchorCtr="0" anchor="t" bIns="0" lIns="0" spcFirstLastPara="1" rIns="0" wrap="square" tIns="0">
            <a:spAutoFit/>
          </a:bodyPr>
          <a:lstStyle/>
          <a:p>
            <a:pPr indent="0" lvl="0" marL="0" marR="0" rtl="0" algn="just">
              <a:lnSpc>
                <a:spcPct val="130011"/>
              </a:lnSpc>
              <a:spcBef>
                <a:spcPts val="0"/>
              </a:spcBef>
              <a:spcAft>
                <a:spcPts val="0"/>
              </a:spcAft>
              <a:buClr>
                <a:srgbClr val="000000"/>
              </a:buClr>
              <a:buSzPts val="2499"/>
              <a:buFont typeface="Arial"/>
              <a:buNone/>
            </a:pPr>
            <a:r>
              <a:rPr b="0" i="0" lang="en-US" sz="2499" u="none" cap="none" strike="noStrike">
                <a:solidFill>
                  <a:srgbClr val="FFFFFF"/>
                </a:solidFill>
                <a:latin typeface="Montserrat"/>
                <a:ea typeface="Montserrat"/>
                <a:cs typeface="Montserrat"/>
                <a:sym typeface="Montserrat"/>
              </a:rPr>
              <a:t>Un hipervisor es un software que permite la creación y administración de máquinas virtuales (VMs) en una computadora física. </a:t>
            </a:r>
            <a:r>
              <a:rPr b="0" i="0" lang="en-US" sz="2499" u="none" cap="none" strike="noStrike">
                <a:solidFill>
                  <a:srgbClr val="ACFDDB"/>
                </a:solidFill>
                <a:latin typeface="Montserrat"/>
                <a:ea typeface="Montserrat"/>
                <a:cs typeface="Montserrat"/>
                <a:sym typeface="Montserrat"/>
              </a:rPr>
              <a:t>Actúa como un intermediario</a:t>
            </a:r>
            <a:r>
              <a:rPr b="0" i="0" lang="en-US" sz="2499" u="none" cap="none" strike="noStrike">
                <a:solidFill>
                  <a:srgbClr val="FFFFFF"/>
                </a:solidFill>
                <a:latin typeface="Montserrat"/>
                <a:ea typeface="Montserrat"/>
                <a:cs typeface="Montserrat"/>
                <a:sym typeface="Montserrat"/>
              </a:rPr>
              <a:t> entre el hardware físico y las VMs, distribuyendo los recursos físicos (CPU, memoria, almacenamiento) entre las máquinas virtuales. Gracias a los hipervisores, varias VMs pueden funcionar de forma aislada en el mismo hardware, maximizando el uso de recursos y permitiendo la ejecución simultánea de distintos sistemas operativos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